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388" y="-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DEF-46D8-4C15-B4B9-2B79B26402C6}" type="datetimeFigureOut">
              <a:rPr lang="en-MY" smtClean="0"/>
              <a:pPr/>
              <a:t>9/11/2018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3-A098-4CE1-A61C-28DAF836D2B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372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DEF-46D8-4C15-B4B9-2B79B26402C6}" type="datetimeFigureOut">
              <a:rPr lang="en-MY" smtClean="0"/>
              <a:pPr/>
              <a:t>9/11/2018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3-A098-4CE1-A61C-28DAF836D2B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025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DEF-46D8-4C15-B4B9-2B79B26402C6}" type="datetimeFigureOut">
              <a:rPr lang="en-MY" smtClean="0"/>
              <a:pPr/>
              <a:t>9/11/2018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3-A098-4CE1-A61C-28DAF836D2B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715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DEF-46D8-4C15-B4B9-2B79B26402C6}" type="datetimeFigureOut">
              <a:rPr lang="en-MY" smtClean="0"/>
              <a:pPr/>
              <a:t>9/11/2018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3-A098-4CE1-A61C-28DAF836D2B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954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DEF-46D8-4C15-B4B9-2B79B26402C6}" type="datetimeFigureOut">
              <a:rPr lang="en-MY" smtClean="0"/>
              <a:pPr/>
              <a:t>9/11/2018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3-A098-4CE1-A61C-28DAF836D2B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390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DEF-46D8-4C15-B4B9-2B79B26402C6}" type="datetimeFigureOut">
              <a:rPr lang="en-MY" smtClean="0"/>
              <a:pPr/>
              <a:t>9/11/2018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3-A098-4CE1-A61C-28DAF836D2B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700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DEF-46D8-4C15-B4B9-2B79B26402C6}" type="datetimeFigureOut">
              <a:rPr lang="en-MY" smtClean="0"/>
              <a:pPr/>
              <a:t>9/11/2018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3-A098-4CE1-A61C-28DAF836D2B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381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DEF-46D8-4C15-B4B9-2B79B26402C6}" type="datetimeFigureOut">
              <a:rPr lang="en-MY" smtClean="0"/>
              <a:pPr/>
              <a:t>9/11/2018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3-A098-4CE1-A61C-28DAF836D2B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112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DEF-46D8-4C15-B4B9-2B79B26402C6}" type="datetimeFigureOut">
              <a:rPr lang="en-MY" smtClean="0"/>
              <a:pPr/>
              <a:t>9/11/2018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3-A098-4CE1-A61C-28DAF836D2B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314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DEF-46D8-4C15-B4B9-2B79B26402C6}" type="datetimeFigureOut">
              <a:rPr lang="en-MY" smtClean="0"/>
              <a:pPr/>
              <a:t>9/11/2018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3-A098-4CE1-A61C-28DAF836D2B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653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DEF-46D8-4C15-B4B9-2B79B26402C6}" type="datetimeFigureOut">
              <a:rPr lang="en-MY" smtClean="0"/>
              <a:pPr/>
              <a:t>9/11/2018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3-A098-4CE1-A61C-28DAF836D2B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653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2CDEF-46D8-4C15-B4B9-2B79B26402C6}" type="datetimeFigureOut">
              <a:rPr lang="en-MY" smtClean="0"/>
              <a:pPr/>
              <a:t>9/11/2018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F28A3-A098-4CE1-A61C-28DAF836D2B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099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 descr="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2935868" cy="1768860"/>
          </a:xfrm>
          <a:prstGeom prst="rect">
            <a:avLst/>
          </a:prstGeom>
        </p:spPr>
      </p:pic>
      <p:sp>
        <p:nvSpPr>
          <p:cNvPr id="155" name="Rectangle 154"/>
          <p:cNvSpPr/>
          <p:nvPr/>
        </p:nvSpPr>
        <p:spPr>
          <a:xfrm>
            <a:off x="4572000" y="4038600"/>
            <a:ext cx="4572000" cy="2819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858000" y="533400"/>
            <a:ext cx="2286000" cy="350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572000" y="533400"/>
            <a:ext cx="2286000" cy="3505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0" y="3182778"/>
            <a:ext cx="4572000" cy="3675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572000" y="0"/>
            <a:ext cx="4572000" cy="30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4572000" cy="1676400"/>
          </a:xfrm>
          <a:prstGeom prst="rect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4572000" y="0"/>
            <a:ext cx="4495800" cy="41219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Times New Roman" pitchFamily="18" charset="0"/>
              </a:rPr>
              <a:t>DRAF RANCANGAN KAWASAN KHAS GEMAS, NEGERI SEMBILAN</a:t>
            </a:r>
            <a:endParaRPr lang="en-MY" sz="1200" b="1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en-MY" sz="1050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09600"/>
            <a:ext cx="4572000" cy="38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algn="just"/>
            <a:r>
              <a:rPr lang="ms-MY" sz="700" dirty="0">
                <a:latin typeface="Century Gothic" pitchFamily="34" charset="0"/>
              </a:rPr>
              <a:t>Rancangan Kawasan Khas Gemas merupakan rancangan pemajuan yang disediakan untuk tujuan pelaksanaan. Hasil utama RKK  adalah Pelan Tindakan Pembangunan dan Pelan Pengurusan Bandar Gemas. </a:t>
            </a:r>
            <a:endParaRPr lang="en-MY" sz="7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7200"/>
            <a:ext cx="4572000" cy="17366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65306" tIns="32653" rIns="65306" bIns="32653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chemeClr val="bg1"/>
                </a:solidFill>
                <a:latin typeface="Century Gothic" pitchFamily="34" charset="0"/>
              </a:rPr>
              <a:t>RANCANGAN KAWASAN KHAS GEMAS, NEGERI SEMBILAN</a:t>
            </a:r>
            <a:endParaRPr lang="en-MY" sz="7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4572000" cy="17366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65306" tIns="32653" rIns="65306" bIns="32653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chemeClr val="bg1"/>
                </a:solidFill>
                <a:latin typeface="Century Gothic" pitchFamily="34" charset="0"/>
              </a:rPr>
              <a:t>KEPERLUAN PENYEDIAAN</a:t>
            </a:r>
            <a:endParaRPr lang="en-MY" sz="7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152400"/>
            <a:ext cx="4572000" cy="2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algn="just"/>
            <a:r>
              <a:rPr lang="ms-MY" sz="700" dirty="0">
                <a:latin typeface="Century Gothic" pitchFamily="34" charset="0"/>
              </a:rPr>
              <a:t>Rancangan Kawasan Khas Gemas, Negeri Sembilan disediakan selaras dengan peruntukkan subseksyen 16B, Akta Perancangan Bandar Dan Desa 1976 (Akta 172).</a:t>
            </a:r>
            <a:endParaRPr lang="en-MY" sz="700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990600"/>
            <a:ext cx="4572000" cy="17366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65306" tIns="32653" rIns="65306" bIns="32653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chemeClr val="bg1"/>
                </a:solidFill>
                <a:latin typeface="Century Gothic" pitchFamily="34" charset="0"/>
              </a:rPr>
              <a:t>MATLAMAT DAN HALA TUJU PEMBANGUNAN</a:t>
            </a:r>
            <a:endParaRPr lang="en-MY" sz="7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524000" y="1143000"/>
            <a:ext cx="1600261" cy="1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algn="just"/>
            <a:r>
              <a:rPr lang="ms-MY" sz="700" dirty="0">
                <a:latin typeface="Century Gothic" pitchFamily="34" charset="0"/>
              </a:rPr>
              <a:t>Bandar Gemas sebagai;</a:t>
            </a:r>
          </a:p>
        </p:txBody>
      </p:sp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0" y="1242613"/>
            <a:ext cx="4495800" cy="2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ms-MY" sz="700" b="1" dirty="0">
                <a:latin typeface="Century Gothic" pitchFamily="34" charset="0"/>
              </a:rPr>
              <a:t>“Pusat Katalis yang Berdaya Maju dan Berdaya Tahan Serta ke Arah Pembangunan Bandar yang Kondusif dan Mampan”</a:t>
            </a: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0" y="3352800"/>
            <a:ext cx="2057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 eaLnBrk="1" hangingPunct="1"/>
            <a:r>
              <a:rPr lang="en-MY" sz="600" b="1" dirty="0">
                <a:latin typeface="Century Gothic" pitchFamily="34" charset="0"/>
              </a:rPr>
              <a:t>1. Agro </a:t>
            </a:r>
            <a:r>
              <a:rPr lang="en-MY" sz="600" b="1" i="1" dirty="0">
                <a:latin typeface="Century Gothic" pitchFamily="34" charset="0"/>
              </a:rPr>
              <a:t>One Stop Centre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0" y="3472934"/>
            <a:ext cx="2590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2. </a:t>
            </a:r>
            <a:r>
              <a:rPr lang="en-MY" sz="600" b="1" dirty="0" err="1">
                <a:latin typeface="Century Gothic" pitchFamily="34" charset="0"/>
              </a:rPr>
              <a:t>Menaik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Kilang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di</a:t>
            </a:r>
            <a:r>
              <a:rPr lang="en-MY" sz="600" b="1" dirty="0">
                <a:latin typeface="Century Gothic" pitchFamily="34" charset="0"/>
              </a:rPr>
              <a:t> Kg </a:t>
            </a:r>
            <a:r>
              <a:rPr lang="en-MY" sz="600" b="1" dirty="0" err="1">
                <a:latin typeface="Century Gothic" pitchFamily="34" charset="0"/>
              </a:rPr>
              <a:t>Tiong</a:t>
            </a:r>
            <a:r>
              <a:rPr lang="en-MY" sz="600" b="1" dirty="0">
                <a:latin typeface="Century Gothic" pitchFamily="34" charset="0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3581400"/>
            <a:ext cx="4572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21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3.Rangkaian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Laluan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Basikal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: Taman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Gemas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–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Pusat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Bandar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Gemas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–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Stesen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Keretapi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Gemas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endParaRPr lang="en-MY" sz="600" b="1" dirty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0" y="3701534"/>
            <a:ext cx="15049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4. </a:t>
            </a:r>
            <a:r>
              <a:rPr lang="en-MY" sz="600" b="1" dirty="0" err="1">
                <a:latin typeface="Century Gothic" pitchFamily="34" charset="0"/>
              </a:rPr>
              <a:t>Kebun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Komuniti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0" y="3810000"/>
            <a:ext cx="22272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5. </a:t>
            </a:r>
            <a:r>
              <a:rPr lang="en-MY" sz="600" b="1" dirty="0" err="1">
                <a:latin typeface="Century Gothic" pitchFamily="34" charset="0"/>
              </a:rPr>
              <a:t>Menaik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Pasar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Besar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0" y="3930134"/>
            <a:ext cx="28051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6. </a:t>
            </a:r>
            <a:r>
              <a:rPr lang="en-MY" sz="600" b="1" dirty="0" err="1">
                <a:latin typeface="Century Gothic" pitchFamily="34" charset="0"/>
              </a:rPr>
              <a:t>Menaik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Infrastruktur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Gerai</a:t>
            </a:r>
            <a:r>
              <a:rPr lang="en-MY" sz="600" b="1" dirty="0">
                <a:latin typeface="Century Gothic" pitchFamily="34" charset="0"/>
              </a:rPr>
              <a:t> Taman </a:t>
            </a:r>
            <a:r>
              <a:rPr lang="en-MY" sz="600" b="1" dirty="0" err="1">
                <a:latin typeface="Century Gothic" pitchFamily="34" charset="0"/>
              </a:rPr>
              <a:t>Rekreasi</a:t>
            </a:r>
            <a:r>
              <a:rPr lang="en-MY" sz="600" b="1" dirty="0">
                <a:latin typeface="Century Gothic" pitchFamily="34" charset="0"/>
              </a:rPr>
              <a:t>  </a:t>
            </a: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0" y="4038600"/>
            <a:ext cx="3810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7.Memperkukuhkan </a:t>
            </a:r>
            <a:r>
              <a:rPr lang="en-MY" sz="600" b="1" dirty="0" err="1">
                <a:latin typeface="Century Gothic" pitchFamily="34" charset="0"/>
              </a:rPr>
              <a:t>Hab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Industri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Berasaskan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Kayu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Asas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Tani</a:t>
            </a:r>
            <a:r>
              <a:rPr lang="en-MY" sz="600" b="1" dirty="0">
                <a:latin typeface="Century Gothic" pitchFamily="34" charset="0"/>
              </a:rPr>
              <a:t> (</a:t>
            </a:r>
            <a:r>
              <a:rPr lang="en-MY" sz="600" b="1" dirty="0" err="1">
                <a:latin typeface="Century Gothic" pitchFamily="34" charset="0"/>
              </a:rPr>
              <a:t>Agropolis</a:t>
            </a:r>
            <a:r>
              <a:rPr lang="en-MY" sz="600" b="1" dirty="0">
                <a:latin typeface="Century Gothic" pitchFamily="34" charset="0"/>
              </a:rPr>
              <a:t>)</a:t>
            </a: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0" y="4158734"/>
            <a:ext cx="22145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8. </a:t>
            </a:r>
            <a:r>
              <a:rPr lang="en-MY" sz="600" b="1" dirty="0" err="1">
                <a:latin typeface="Century Gothic" pitchFamily="34" charset="0"/>
              </a:rPr>
              <a:t>Cadangan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Tok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Sulong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0" y="4267200"/>
            <a:ext cx="29765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9. </a:t>
            </a:r>
            <a:r>
              <a:rPr lang="en-MY" sz="600" b="1" dirty="0" err="1">
                <a:latin typeface="Century Gothic" pitchFamily="34" charset="0"/>
              </a:rPr>
              <a:t>Cadangan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Akses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Kedua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Kem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Syed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Sirajuddin</a:t>
            </a:r>
            <a:r>
              <a:rPr lang="en-MY" sz="600" b="1" dirty="0">
                <a:latin typeface="Century Gothic" pitchFamily="34" charset="0"/>
              </a:rPr>
              <a:t> </a:t>
            </a: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0" y="4387334"/>
            <a:ext cx="25765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10.Pelebaran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Kilang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di</a:t>
            </a:r>
            <a:r>
              <a:rPr lang="en-MY" sz="600" b="1" dirty="0">
                <a:latin typeface="Century Gothic" pitchFamily="34" charset="0"/>
              </a:rPr>
              <a:t> Kg. </a:t>
            </a:r>
            <a:r>
              <a:rPr lang="en-MY" sz="600" b="1" dirty="0" err="1">
                <a:latin typeface="Century Gothic" pitchFamily="34" charset="0"/>
              </a:rPr>
              <a:t>Tiong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3124200"/>
            <a:ext cx="4572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QUICK WIN PROJECT ( 32 PROJEK)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0" y="4463534"/>
            <a:ext cx="4191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 eaLnBrk="1" hangingPunct="1"/>
            <a:r>
              <a:rPr lang="en-MY" sz="600" b="1" dirty="0">
                <a:latin typeface="Century Gothic" pitchFamily="34" charset="0"/>
              </a:rPr>
              <a:t>11.Menaik </a:t>
            </a:r>
            <a:r>
              <a:rPr lang="en-MY" sz="600" b="1" dirty="0" err="1">
                <a:latin typeface="Century Gothic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Stesen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Lebuh</a:t>
            </a:r>
            <a:r>
              <a:rPr lang="en-MY" sz="600" b="1" dirty="0">
                <a:latin typeface="Century Gothic" pitchFamily="34" charset="0"/>
              </a:rPr>
              <a:t> Bas </a:t>
            </a:r>
            <a:r>
              <a:rPr lang="en-MY" sz="600" b="1" dirty="0" err="1">
                <a:latin typeface="Century Gothic" pitchFamily="34" charset="0"/>
              </a:rPr>
              <a:t>kepada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Legaran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Warisan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Kereta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Api</a:t>
            </a:r>
            <a:endParaRPr lang="en-MY" sz="600" b="1" i="1" dirty="0">
              <a:latin typeface="Century Gothic" pitchFamily="34" charset="0"/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0" y="4539734"/>
            <a:ext cx="2895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12.Pengindahan </a:t>
            </a:r>
            <a:r>
              <a:rPr lang="en-MY" sz="600" b="1" dirty="0" err="1">
                <a:latin typeface="Century Gothic" pitchFamily="34" charset="0"/>
              </a:rPr>
              <a:t>Pintu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Masuk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Protokol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Batu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Anam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4615934"/>
            <a:ext cx="3048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21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13.Peningkatan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Imej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Kawasan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Stesen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Bas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dan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Teksi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Gemas</a:t>
            </a:r>
            <a:endParaRPr lang="en-MY" sz="600" b="1" dirty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0" y="4724400"/>
            <a:ext cx="3048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14.Taman </a:t>
            </a:r>
            <a:r>
              <a:rPr lang="en-MY" sz="600" b="1" dirty="0" err="1">
                <a:latin typeface="Century Gothic" pitchFamily="34" charset="0"/>
              </a:rPr>
              <a:t>Rekreasi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Tapak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Pengeboman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Jambatan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Putus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55" name="Rectangle 30"/>
          <p:cNvSpPr>
            <a:spLocks noChangeArrowheads="1"/>
          </p:cNvSpPr>
          <p:nvPr/>
        </p:nvSpPr>
        <p:spPr bwMode="auto">
          <a:xfrm>
            <a:off x="0" y="4844534"/>
            <a:ext cx="29368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15.Naik </a:t>
            </a:r>
            <a:r>
              <a:rPr lang="en-MY" sz="600" b="1" dirty="0" err="1">
                <a:latin typeface="Century Gothic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Dataran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0" y="4953000"/>
            <a:ext cx="2908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16.Rangkaian </a:t>
            </a:r>
            <a:r>
              <a:rPr lang="en-MY" sz="600" b="1" dirty="0" err="1">
                <a:latin typeface="Century Gothic" pitchFamily="34" charset="0"/>
              </a:rPr>
              <a:t>Laluan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Pejalan</a:t>
            </a:r>
            <a:r>
              <a:rPr lang="en-MY" sz="600" b="1" dirty="0">
                <a:latin typeface="Century Gothic" pitchFamily="34" charset="0"/>
              </a:rPr>
              <a:t> Kaki Bandar</a:t>
            </a:r>
          </a:p>
        </p:txBody>
      </p:sp>
      <p:sp>
        <p:nvSpPr>
          <p:cNvPr id="57" name="Rectangle 38"/>
          <p:cNvSpPr>
            <a:spLocks noChangeArrowheads="1"/>
          </p:cNvSpPr>
          <p:nvPr/>
        </p:nvSpPr>
        <p:spPr bwMode="auto">
          <a:xfrm>
            <a:off x="0" y="5073134"/>
            <a:ext cx="28590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17.Cadangan Mural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i="1" dirty="0">
                <a:latin typeface="Century Gothic" pitchFamily="34" charset="0"/>
              </a:rPr>
              <a:t>Back to Lane</a:t>
            </a:r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0" y="5149334"/>
            <a:ext cx="28098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18.Cadangan Pembangunan </a:t>
            </a:r>
            <a:r>
              <a:rPr lang="en-MY" sz="600" b="1" dirty="0" err="1">
                <a:latin typeface="Century Gothic" pitchFamily="34" charset="0"/>
              </a:rPr>
              <a:t>Muzium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Keretapi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0" y="5257800"/>
            <a:ext cx="28130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19.Naik </a:t>
            </a:r>
            <a:r>
              <a:rPr lang="en-MY" sz="600" b="1" dirty="0" err="1">
                <a:latin typeface="Century Gothic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</a:rPr>
              <a:t> Taman </a:t>
            </a:r>
            <a:r>
              <a:rPr lang="en-MY" sz="600" b="1" dirty="0" err="1">
                <a:latin typeface="Century Gothic" pitchFamily="34" charset="0"/>
              </a:rPr>
              <a:t>Rekreasi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60" name="Rectangle 113"/>
          <p:cNvSpPr>
            <a:spLocks noChangeArrowheads="1"/>
          </p:cNvSpPr>
          <p:nvPr/>
        </p:nvSpPr>
        <p:spPr bwMode="auto">
          <a:xfrm>
            <a:off x="0" y="5486400"/>
            <a:ext cx="2895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21.Cadangan </a:t>
            </a:r>
            <a:r>
              <a:rPr lang="en-MY" sz="600" b="1" dirty="0" err="1">
                <a:latin typeface="Century Gothic" pitchFamily="34" charset="0"/>
              </a:rPr>
              <a:t>Pintu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Gerbang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Kem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Tentera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61" name="Rectangle 117"/>
          <p:cNvSpPr>
            <a:spLocks noChangeArrowheads="1"/>
          </p:cNvSpPr>
          <p:nvPr/>
        </p:nvSpPr>
        <p:spPr bwMode="auto">
          <a:xfrm>
            <a:off x="0" y="5377934"/>
            <a:ext cx="28209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30275" eaLnBrk="1" hangingPunct="1"/>
            <a:r>
              <a:rPr lang="en-MY" sz="600" b="1" dirty="0">
                <a:latin typeface="Century Gothic" pitchFamily="34" charset="0"/>
              </a:rPr>
              <a:t>20.Mini Stadium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Kompleks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Sukan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1506379"/>
            <a:ext cx="4572000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HIGH IMPACT PROJECT (12 PROJEK)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04800"/>
            <a:ext cx="4572000" cy="24622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ENTRY POINT PROJECT (62 PROJEK)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0" y="1724025"/>
            <a:ext cx="1981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 eaLnBrk="1" hangingPunct="1"/>
            <a:r>
              <a:rPr lang="en-MY" sz="600" b="1" dirty="0">
                <a:latin typeface="Century Gothic" pitchFamily="34" charset="0"/>
              </a:rPr>
              <a:t>1. </a:t>
            </a:r>
            <a:r>
              <a:rPr lang="en-MY" sz="600" b="1" dirty="0" err="1">
                <a:latin typeface="Century Gothic" pitchFamily="34" charset="0"/>
              </a:rPr>
              <a:t>Revitalisasi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i="1" dirty="0">
                <a:latin typeface="Century Gothic" pitchFamily="34" charset="0"/>
              </a:rPr>
              <a:t>Beef Valley </a:t>
            </a:r>
            <a:r>
              <a:rPr lang="en-MY" sz="600" b="1" dirty="0">
                <a:latin typeface="Century Gothic" pitchFamily="34" charset="0"/>
              </a:rPr>
              <a:t>(NFC)</a:t>
            </a:r>
            <a:endParaRPr lang="en-MY" sz="600" b="1" i="1" dirty="0">
              <a:latin typeface="Century Gothic" pitchFamily="34" charset="0"/>
            </a:endParaRP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0" y="1844159"/>
            <a:ext cx="21336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2. R&amp;D </a:t>
            </a:r>
            <a:r>
              <a:rPr lang="en-MY" sz="600" b="1" dirty="0" err="1">
                <a:latin typeface="Century Gothic" pitchFamily="34" charset="0"/>
              </a:rPr>
              <a:t>oleh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Pusat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Agrosains</a:t>
            </a:r>
            <a:r>
              <a:rPr lang="en-MY" sz="600" b="1" dirty="0">
                <a:latin typeface="Century Gothic" pitchFamily="34" charset="0"/>
              </a:rPr>
              <a:t> UM</a:t>
            </a:r>
          </a:p>
        </p:txBody>
      </p:sp>
      <p:sp>
        <p:nvSpPr>
          <p:cNvPr id="68" name="Rectangle 67"/>
          <p:cNvSpPr/>
          <p:nvPr/>
        </p:nvSpPr>
        <p:spPr>
          <a:xfrm>
            <a:off x="0" y="1952625"/>
            <a:ext cx="190499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21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3.Kolam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Akuakultur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Ikan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Baung</a:t>
            </a:r>
            <a:endParaRPr lang="en-MY" sz="600" b="1" dirty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Rectangle 89"/>
          <p:cNvSpPr>
            <a:spLocks noChangeArrowheads="1"/>
          </p:cNvSpPr>
          <p:nvPr/>
        </p:nvSpPr>
        <p:spPr bwMode="auto">
          <a:xfrm>
            <a:off x="1" y="2590800"/>
            <a:ext cx="22097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9. </a:t>
            </a:r>
            <a:r>
              <a:rPr lang="en-MY" sz="600" b="1" dirty="0" err="1">
                <a:latin typeface="Century Gothic" pitchFamily="34" charset="0"/>
              </a:rPr>
              <a:t>Cadangan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Pembinaan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Masjid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75" name="Rectangle 93"/>
          <p:cNvSpPr>
            <a:spLocks noChangeArrowheads="1"/>
          </p:cNvSpPr>
          <p:nvPr/>
        </p:nvSpPr>
        <p:spPr bwMode="auto">
          <a:xfrm>
            <a:off x="1" y="2710934"/>
            <a:ext cx="22097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10. </a:t>
            </a:r>
            <a:r>
              <a:rPr lang="en-MY" sz="600" b="1" dirty="0" err="1">
                <a:latin typeface="Century Gothic" pitchFamily="34" charset="0"/>
              </a:rPr>
              <a:t>Cadangan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Pembinaan</a:t>
            </a:r>
            <a:r>
              <a:rPr lang="en-MY" sz="600" b="1" dirty="0">
                <a:latin typeface="Century Gothic" pitchFamily="34" charset="0"/>
              </a:rPr>
              <a:t> Hospital</a:t>
            </a:r>
          </a:p>
        </p:txBody>
      </p:sp>
      <p:sp>
        <p:nvSpPr>
          <p:cNvPr id="76" name="Rectangle 97"/>
          <p:cNvSpPr>
            <a:spLocks noChangeArrowheads="1"/>
          </p:cNvSpPr>
          <p:nvPr/>
        </p:nvSpPr>
        <p:spPr bwMode="auto">
          <a:xfrm>
            <a:off x="0" y="2819400"/>
            <a:ext cx="3810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1" hangingPunct="1">
              <a:spcBef>
                <a:spcPts val="38"/>
              </a:spcBef>
            </a:pPr>
            <a:r>
              <a:rPr lang="en-MY" sz="600" b="1" dirty="0">
                <a:latin typeface="Century Gothic" pitchFamily="34" charset="0"/>
              </a:rPr>
              <a:t>11.Cadangan </a:t>
            </a:r>
            <a:r>
              <a:rPr lang="en-MY" sz="600" b="1" dirty="0" err="1">
                <a:latin typeface="Century Gothic" pitchFamily="34" charset="0"/>
              </a:rPr>
              <a:t>Pembinaan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Pusat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Agrosains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Universiti</a:t>
            </a:r>
            <a:r>
              <a:rPr lang="en-MY" sz="600" b="1" dirty="0">
                <a:latin typeface="Century Gothic" pitchFamily="34" charset="0"/>
              </a:rPr>
              <a:t> Malaya (UM) </a:t>
            </a:r>
            <a:r>
              <a:rPr lang="en-MY" sz="600" b="1" dirty="0" err="1">
                <a:latin typeface="Century Gothic" pitchFamily="34" charset="0"/>
              </a:rPr>
              <a:t>Sebagai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i="1" dirty="0">
                <a:latin typeface="Century Gothic" pitchFamily="34" charset="0"/>
              </a:rPr>
              <a:t>High Impact Project</a:t>
            </a:r>
          </a:p>
        </p:txBody>
      </p:sp>
      <p:sp>
        <p:nvSpPr>
          <p:cNvPr id="77" name="Rectangle 101"/>
          <p:cNvSpPr>
            <a:spLocks noChangeArrowheads="1"/>
          </p:cNvSpPr>
          <p:nvPr/>
        </p:nvSpPr>
        <p:spPr bwMode="auto">
          <a:xfrm>
            <a:off x="0" y="2939534"/>
            <a:ext cx="28955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0275" eaLnBrk="1" hangingPunct="1"/>
            <a:r>
              <a:rPr lang="en-SG" sz="600" b="1" dirty="0">
                <a:latin typeface="Century Gothic" pitchFamily="34" charset="0"/>
              </a:rPr>
              <a:t>12.Cadangan Taman </a:t>
            </a:r>
            <a:r>
              <a:rPr lang="en-SG" sz="600" b="1" dirty="0" err="1">
                <a:latin typeface="Century Gothic" pitchFamily="34" charset="0"/>
              </a:rPr>
              <a:t>Rekreasi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Kereta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Api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Gemas</a:t>
            </a:r>
            <a:r>
              <a:rPr lang="en-SG" sz="600" b="1" dirty="0">
                <a:latin typeface="Century Gothic" pitchFamily="34" charset="0"/>
              </a:rPr>
              <a:t> </a:t>
            </a:r>
          </a:p>
        </p:txBody>
      </p: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4572000" y="533400"/>
            <a:ext cx="2743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0275" eaLnBrk="1" hangingPunct="1"/>
            <a:r>
              <a:rPr lang="sv-SE" sz="600" b="1" dirty="0">
                <a:latin typeface="Century Gothic" pitchFamily="34" charset="0"/>
              </a:rPr>
              <a:t>1. Penambahan TKPM Baharu (TKPM Nanas MD2) </a:t>
            </a:r>
          </a:p>
        </p:txBody>
      </p:sp>
      <p:sp>
        <p:nvSpPr>
          <p:cNvPr id="100" name="Rectangle 14"/>
          <p:cNvSpPr>
            <a:spLocks noChangeArrowheads="1"/>
          </p:cNvSpPr>
          <p:nvPr/>
        </p:nvSpPr>
        <p:spPr bwMode="auto">
          <a:xfrm>
            <a:off x="4572000" y="609600"/>
            <a:ext cx="29448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0275" eaLnBrk="1" hangingPunct="1"/>
            <a:r>
              <a:rPr lang="en-MY" sz="600" b="1" dirty="0">
                <a:latin typeface="Century Gothic" pitchFamily="34" charset="0"/>
              </a:rPr>
              <a:t>2. </a:t>
            </a:r>
            <a:r>
              <a:rPr lang="en-MY" sz="600" b="1" dirty="0" err="1">
                <a:latin typeface="Century Gothic" pitchFamily="34" charset="0"/>
              </a:rPr>
              <a:t>Mempelbagaikan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Produk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Berasaskan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Daging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04" name="Rectangle 18"/>
          <p:cNvSpPr>
            <a:spLocks noChangeArrowheads="1"/>
          </p:cNvSpPr>
          <p:nvPr/>
        </p:nvSpPr>
        <p:spPr bwMode="auto">
          <a:xfrm>
            <a:off x="4572000" y="1339334"/>
            <a:ext cx="2362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0275" eaLnBrk="1" hangingPunct="1"/>
            <a:r>
              <a:rPr lang="ms-MY" sz="600" b="1" dirty="0">
                <a:latin typeface="Century Gothic" pitchFamily="34" charset="0"/>
              </a:rPr>
              <a:t>7. Mempelbagaikan Produk Pertanian dan Industri Hiliran </a:t>
            </a:r>
          </a:p>
        </p:txBody>
      </p:sp>
      <p:sp>
        <p:nvSpPr>
          <p:cNvPr id="108" name="Rectangle 22"/>
          <p:cNvSpPr>
            <a:spLocks noChangeArrowheads="1"/>
          </p:cNvSpPr>
          <p:nvPr/>
        </p:nvSpPr>
        <p:spPr bwMode="auto">
          <a:xfrm>
            <a:off x="4572000" y="729734"/>
            <a:ext cx="28962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0275" eaLnBrk="1" hangingPunct="1"/>
            <a:r>
              <a:rPr lang="fi-FI" sz="600" b="1" dirty="0">
                <a:latin typeface="Century Gothic" pitchFamily="34" charset="0"/>
                <a:cs typeface="Arial" pitchFamily="34" charset="0"/>
              </a:rPr>
              <a:t>3. Karnival Pertanian dan Keusahawanan Tahunan </a:t>
            </a:r>
            <a:endParaRPr lang="ms-MY" sz="600" b="1" dirty="0">
              <a:latin typeface="Century Gothic" pitchFamily="34" charset="0"/>
            </a:endParaRPr>
          </a:p>
        </p:txBody>
      </p:sp>
      <p:sp>
        <p:nvSpPr>
          <p:cNvPr id="112" name="Rectangle 26"/>
          <p:cNvSpPr>
            <a:spLocks noChangeArrowheads="1"/>
          </p:cNvSpPr>
          <p:nvPr/>
        </p:nvSpPr>
        <p:spPr bwMode="auto">
          <a:xfrm>
            <a:off x="4572001" y="805934"/>
            <a:ext cx="22859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0275" eaLnBrk="1" hangingPunct="1"/>
            <a:r>
              <a:rPr lang="en-MY" sz="600" b="1" dirty="0">
                <a:latin typeface="Century Gothic" pitchFamily="34" charset="0"/>
              </a:rPr>
              <a:t>4. </a:t>
            </a:r>
            <a:r>
              <a:rPr lang="en-MY" sz="600" b="1" dirty="0" err="1">
                <a:latin typeface="Century Gothic" pitchFamily="34" charset="0"/>
              </a:rPr>
              <a:t>Memulihara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Kawasan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Hutan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Simpan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r>
              <a:rPr lang="en-MY" sz="600" b="1" dirty="0">
                <a:latin typeface="Century Gothic" pitchFamily="34" charset="0"/>
              </a:rPr>
              <a:t> Selatan </a:t>
            </a:r>
            <a:r>
              <a:rPr lang="en-MY" sz="600" b="1" dirty="0" err="1">
                <a:latin typeface="Century Gothic" pitchFamily="34" charset="0"/>
              </a:rPr>
              <a:t>sebagai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i="1" dirty="0">
                <a:latin typeface="Century Gothic" pitchFamily="34" charset="0"/>
              </a:rPr>
              <a:t>Green Lungs</a:t>
            </a:r>
          </a:p>
        </p:txBody>
      </p:sp>
      <p:sp>
        <p:nvSpPr>
          <p:cNvPr id="116" name="Rectangle 30"/>
          <p:cNvSpPr>
            <a:spLocks noChangeArrowheads="1"/>
          </p:cNvSpPr>
          <p:nvPr/>
        </p:nvSpPr>
        <p:spPr bwMode="auto">
          <a:xfrm>
            <a:off x="4572000" y="9906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0275" eaLnBrk="1" hangingPunct="1"/>
            <a:r>
              <a:rPr lang="en-MY" sz="600" b="1" dirty="0">
                <a:latin typeface="Century Gothic" pitchFamily="34" charset="0"/>
              </a:rPr>
              <a:t>5. </a:t>
            </a:r>
            <a:r>
              <a:rPr lang="en-MY" sz="600" b="1" dirty="0" err="1">
                <a:latin typeface="Century Gothic" pitchFamily="34" charset="0"/>
              </a:rPr>
              <a:t>Pemeliharaan</a:t>
            </a:r>
            <a:r>
              <a:rPr lang="en-MY" sz="600" b="1" dirty="0">
                <a:latin typeface="Century Gothic" pitchFamily="34" charset="0"/>
              </a:rPr>
              <a:t> Dan </a:t>
            </a:r>
            <a:r>
              <a:rPr lang="en-MY" sz="600" b="1" dirty="0" err="1">
                <a:latin typeface="Century Gothic" pitchFamily="34" charset="0"/>
              </a:rPr>
              <a:t>Pemuliharaan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Rizab</a:t>
            </a:r>
            <a:r>
              <a:rPr lang="en-MY" sz="600" b="1" dirty="0">
                <a:latin typeface="Century Gothic" pitchFamily="34" charset="0"/>
              </a:rPr>
              <a:t> Sungai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Zon</a:t>
            </a:r>
            <a:r>
              <a:rPr lang="en-MY" sz="600" b="1" dirty="0">
                <a:latin typeface="Century Gothic" pitchFamily="34" charset="0"/>
              </a:rPr>
              <a:t> Riparian </a:t>
            </a:r>
            <a:r>
              <a:rPr lang="en-MY" sz="600" b="1" dirty="0" err="1">
                <a:latin typeface="Century Gothic" pitchFamily="34" charset="0"/>
              </a:rPr>
              <a:t>Sg.Gemas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20" name="Rectangle 34"/>
          <p:cNvSpPr>
            <a:spLocks noChangeArrowheads="1"/>
          </p:cNvSpPr>
          <p:nvPr/>
        </p:nvSpPr>
        <p:spPr bwMode="auto">
          <a:xfrm>
            <a:off x="4572000" y="1219200"/>
            <a:ext cx="28665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0275" eaLnBrk="1" hangingPunct="1"/>
            <a:r>
              <a:rPr lang="en-MY" sz="600" b="1" dirty="0">
                <a:latin typeface="Century Gothic" pitchFamily="34" charset="0"/>
              </a:rPr>
              <a:t>6. </a:t>
            </a:r>
            <a:r>
              <a:rPr lang="en-MY" sz="600" b="1" dirty="0" err="1">
                <a:latin typeface="Century Gothic" pitchFamily="34" charset="0"/>
              </a:rPr>
              <a:t>Pengawalan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Kualiti</a:t>
            </a:r>
            <a:r>
              <a:rPr lang="en-MY" sz="600" b="1" dirty="0">
                <a:latin typeface="Century Gothic" pitchFamily="34" charset="0"/>
              </a:rPr>
              <a:t> Air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Udara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24" name="Rectangle 38"/>
          <p:cNvSpPr>
            <a:spLocks noChangeArrowheads="1"/>
          </p:cNvSpPr>
          <p:nvPr/>
        </p:nvSpPr>
        <p:spPr bwMode="auto">
          <a:xfrm>
            <a:off x="4572001" y="1447800"/>
            <a:ext cx="3048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8. </a:t>
            </a:r>
            <a:r>
              <a:rPr lang="en-MY" sz="600" b="1" dirty="0" err="1">
                <a:latin typeface="Century Gothic" pitchFamily="34" charset="0"/>
              </a:rPr>
              <a:t>Aplikasi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Konsep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i="1" dirty="0">
                <a:latin typeface="Century Gothic" pitchFamily="34" charset="0"/>
              </a:rPr>
              <a:t>Green Building</a:t>
            </a:r>
          </a:p>
        </p:txBody>
      </p:sp>
      <p:sp>
        <p:nvSpPr>
          <p:cNvPr id="128" name="Rectangle 42"/>
          <p:cNvSpPr>
            <a:spLocks noChangeArrowheads="1"/>
          </p:cNvSpPr>
          <p:nvPr/>
        </p:nvSpPr>
        <p:spPr bwMode="auto">
          <a:xfrm>
            <a:off x="4572000" y="1567934"/>
            <a:ext cx="2844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9. </a:t>
            </a:r>
            <a:r>
              <a:rPr lang="en-MY" sz="600" b="1" dirty="0" err="1">
                <a:latin typeface="Century Gothic" pitchFamily="34" charset="0"/>
              </a:rPr>
              <a:t>Penyediaan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Landskap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di</a:t>
            </a:r>
            <a:r>
              <a:rPr lang="en-MY" sz="600" b="1" dirty="0">
                <a:latin typeface="Century Gothic" pitchFamily="34" charset="0"/>
              </a:rPr>
              <a:t> Taman </a:t>
            </a:r>
            <a:r>
              <a:rPr lang="en-MY" sz="600" b="1" dirty="0" err="1">
                <a:latin typeface="Century Gothic" pitchFamily="34" charset="0"/>
              </a:rPr>
              <a:t>Damai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572000" y="1720334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5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10.Memajukan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Premis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Perniagaan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Kosong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di Bandar 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4572000" y="1905000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5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11.Memajukan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Premis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Perniagaan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Kosong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di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Dataran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Satria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40" name="Rectangle 91"/>
          <p:cNvSpPr>
            <a:spLocks noChangeArrowheads="1"/>
          </p:cNvSpPr>
          <p:nvPr/>
        </p:nvSpPr>
        <p:spPr bwMode="auto">
          <a:xfrm>
            <a:off x="4572001" y="2133600"/>
            <a:ext cx="22859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12.Cadangan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Alternatif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Segamat</a:t>
            </a:r>
            <a:r>
              <a:rPr lang="en-MY" sz="600" b="1" dirty="0">
                <a:latin typeface="Century Gothic" pitchFamily="34" charset="0"/>
              </a:rPr>
              <a:t> (JAGS)</a:t>
            </a:r>
          </a:p>
        </p:txBody>
      </p:sp>
      <p:sp>
        <p:nvSpPr>
          <p:cNvPr id="144" name="Rectangle 95"/>
          <p:cNvSpPr>
            <a:spLocks noChangeArrowheads="1"/>
          </p:cNvSpPr>
          <p:nvPr/>
        </p:nvSpPr>
        <p:spPr bwMode="auto">
          <a:xfrm>
            <a:off x="4572000" y="2253734"/>
            <a:ext cx="2286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/>
            <a:r>
              <a:rPr lang="en-MY" sz="600" b="1" dirty="0">
                <a:latin typeface="Century Gothic" pitchFamily="34" charset="0"/>
              </a:rPr>
              <a:t>13.Cadangan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Baharu </a:t>
            </a:r>
            <a:r>
              <a:rPr lang="en-MY" sz="600" b="1" dirty="0" err="1">
                <a:latin typeface="Century Gothic" pitchFamily="34" charset="0"/>
              </a:rPr>
              <a:t>Agrosains</a:t>
            </a:r>
            <a:r>
              <a:rPr lang="en-MY" sz="600" b="1" dirty="0">
                <a:latin typeface="Century Gothic" pitchFamily="34" charset="0"/>
              </a:rPr>
              <a:t> </a:t>
            </a:r>
          </a:p>
        </p:txBody>
      </p:sp>
      <p:sp>
        <p:nvSpPr>
          <p:cNvPr id="148" name="Rectangle 99"/>
          <p:cNvSpPr>
            <a:spLocks noChangeArrowheads="1"/>
          </p:cNvSpPr>
          <p:nvPr/>
        </p:nvSpPr>
        <p:spPr bwMode="auto">
          <a:xfrm>
            <a:off x="4572000" y="23622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en-US" sz="600" b="1" dirty="0">
                <a:latin typeface="Century Gothic" pitchFamily="34" charset="0"/>
              </a:rPr>
              <a:t>14.Cadangan </a:t>
            </a:r>
            <a:r>
              <a:rPr lang="en-US" sz="600" b="1" dirty="0" err="1">
                <a:latin typeface="Century Gothic" pitchFamily="34" charset="0"/>
              </a:rPr>
              <a:t>Jalan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Akses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ke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Pusat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Agrosains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Universiti</a:t>
            </a:r>
            <a:r>
              <a:rPr lang="en-US" sz="600" b="1" dirty="0">
                <a:latin typeface="Century Gothic" pitchFamily="34" charset="0"/>
              </a:rPr>
              <a:t> Malaya </a:t>
            </a:r>
            <a:r>
              <a:rPr lang="en-US" sz="600" b="1" dirty="0" err="1">
                <a:latin typeface="Century Gothic" pitchFamily="34" charset="0"/>
              </a:rPr>
              <a:t>Gemas</a:t>
            </a:r>
            <a:endParaRPr lang="en-US" sz="600" b="1" dirty="0">
              <a:latin typeface="Century Gothic" pitchFamily="34" charset="0"/>
            </a:endParaRPr>
          </a:p>
        </p:txBody>
      </p:sp>
      <p:sp>
        <p:nvSpPr>
          <p:cNvPr id="152" name="Rectangle 103"/>
          <p:cNvSpPr>
            <a:spLocks noChangeArrowheads="1"/>
          </p:cNvSpPr>
          <p:nvPr/>
        </p:nvSpPr>
        <p:spPr bwMode="auto">
          <a:xfrm>
            <a:off x="4572000" y="2590800"/>
            <a:ext cx="2286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0275" eaLnBrk="1" hangingPunct="1"/>
            <a:r>
              <a:rPr lang="en-MY" sz="600" b="1" dirty="0">
                <a:latin typeface="Century Gothic" pitchFamily="34" charset="0"/>
              </a:rPr>
              <a:t>15.Pelebaran </a:t>
            </a:r>
            <a:r>
              <a:rPr lang="en-US" sz="600" b="1" dirty="0" err="1">
                <a:latin typeface="Century Gothic" pitchFamily="34" charset="0"/>
              </a:rPr>
              <a:t>Jalan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Tampin-Gemas</a:t>
            </a:r>
            <a:r>
              <a:rPr lang="en-US" sz="600" b="1" dirty="0">
                <a:latin typeface="Century Gothic" pitchFamily="34" charset="0"/>
              </a:rPr>
              <a:t> (FT001) 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56" name="Rectangle 107"/>
          <p:cNvSpPr>
            <a:spLocks noChangeArrowheads="1"/>
          </p:cNvSpPr>
          <p:nvPr/>
        </p:nvSpPr>
        <p:spPr bwMode="auto">
          <a:xfrm>
            <a:off x="4572000" y="2710934"/>
            <a:ext cx="32896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0275" eaLnBrk="1" hangingPunct="1"/>
            <a:r>
              <a:rPr lang="en-GB" sz="600" b="1" dirty="0">
                <a:latin typeface="Century Gothic" pitchFamily="34" charset="0"/>
              </a:rPr>
              <a:t>16.Pelebaran </a:t>
            </a:r>
            <a:r>
              <a:rPr lang="en-GB" sz="600" b="1" dirty="0" err="1">
                <a:latin typeface="Century Gothic" pitchFamily="34" charset="0"/>
              </a:rPr>
              <a:t>Jalan</a:t>
            </a:r>
            <a:r>
              <a:rPr lang="en-GB" sz="600" b="1" dirty="0">
                <a:latin typeface="Century Gothic" pitchFamily="34" charset="0"/>
              </a:rPr>
              <a:t> </a:t>
            </a:r>
            <a:r>
              <a:rPr lang="en-GB" sz="600" b="1" dirty="0" err="1">
                <a:latin typeface="Century Gothic" pitchFamily="34" charset="0"/>
              </a:rPr>
              <a:t>Mawar</a:t>
            </a:r>
            <a:r>
              <a:rPr lang="en-GB" sz="600" b="1" dirty="0">
                <a:latin typeface="Century Gothic" pitchFamily="34" charset="0"/>
              </a:rPr>
              <a:t> 3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60" name="Rectangle 111"/>
          <p:cNvSpPr>
            <a:spLocks noChangeArrowheads="1"/>
          </p:cNvSpPr>
          <p:nvPr/>
        </p:nvSpPr>
        <p:spPr bwMode="auto">
          <a:xfrm>
            <a:off x="4572001" y="2819400"/>
            <a:ext cx="2285999" cy="1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>
              <a:lnSpc>
                <a:spcPct val="115000"/>
              </a:lnSpc>
            </a:pPr>
            <a:r>
              <a:rPr lang="en-US" sz="600" b="1" dirty="0">
                <a:latin typeface="Century Gothic" pitchFamily="34" charset="0"/>
              </a:rPr>
              <a:t>17.Jalan </a:t>
            </a:r>
            <a:r>
              <a:rPr lang="en-US" sz="600" b="1" dirty="0" err="1">
                <a:latin typeface="Century Gothic" pitchFamily="34" charset="0"/>
              </a:rPr>
              <a:t>Pasir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Besar</a:t>
            </a:r>
            <a:r>
              <a:rPr lang="en-US" sz="600" b="1" dirty="0">
                <a:latin typeface="Century Gothic" pitchFamily="34" charset="0"/>
              </a:rPr>
              <a:t> – </a:t>
            </a:r>
            <a:r>
              <a:rPr lang="en-US" sz="600" b="1" dirty="0" err="1">
                <a:latin typeface="Century Gothic" pitchFamily="34" charset="0"/>
              </a:rPr>
              <a:t>Palong</a:t>
            </a:r>
            <a:r>
              <a:rPr lang="en-US" sz="600" b="1" dirty="0">
                <a:latin typeface="Century Gothic" pitchFamily="34" charset="0"/>
              </a:rPr>
              <a:t> (N119)</a:t>
            </a:r>
          </a:p>
        </p:txBody>
      </p:sp>
      <p:sp>
        <p:nvSpPr>
          <p:cNvPr id="164" name="Rectangle 115"/>
          <p:cNvSpPr>
            <a:spLocks noChangeArrowheads="1"/>
          </p:cNvSpPr>
          <p:nvPr/>
        </p:nvSpPr>
        <p:spPr bwMode="auto">
          <a:xfrm>
            <a:off x="4572001" y="29718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t" hangingPunct="1"/>
            <a:r>
              <a:rPr lang="en-MY" sz="600" b="1" dirty="0">
                <a:latin typeface="Century Gothic" pitchFamily="34" charset="0"/>
              </a:rPr>
              <a:t>18.Menaik </a:t>
            </a:r>
            <a:r>
              <a:rPr lang="en-MY" sz="600" b="1" dirty="0" err="1">
                <a:latin typeface="Century Gothic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Selekoh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Maut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Tampin-Gemas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Laluan</a:t>
            </a:r>
            <a:r>
              <a:rPr lang="en-MY" sz="600" b="1" dirty="0">
                <a:latin typeface="Century Gothic" pitchFamily="34" charset="0"/>
              </a:rPr>
              <a:t> 1</a:t>
            </a:r>
          </a:p>
        </p:txBody>
      </p:sp>
      <p:sp>
        <p:nvSpPr>
          <p:cNvPr id="168" name="Rectangle 119"/>
          <p:cNvSpPr>
            <a:spLocks noChangeArrowheads="1"/>
          </p:cNvSpPr>
          <p:nvPr/>
        </p:nvSpPr>
        <p:spPr bwMode="auto">
          <a:xfrm>
            <a:off x="4572001" y="3200400"/>
            <a:ext cx="22859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19.Persimpangan </a:t>
            </a:r>
            <a:r>
              <a:rPr lang="en-MY" sz="600" b="1" dirty="0" err="1">
                <a:latin typeface="Century Gothic" pitchFamily="34" charset="0"/>
              </a:rPr>
              <a:t>baharu-Jalan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Tampin-Gemas</a:t>
            </a:r>
            <a:r>
              <a:rPr lang="en-MY" sz="600" b="1" dirty="0">
                <a:latin typeface="Century Gothic" pitchFamily="34" charset="0"/>
              </a:rPr>
              <a:t> (FT001)/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i="1" dirty="0">
                <a:latin typeface="Century Gothic" pitchFamily="34" charset="0"/>
              </a:rPr>
              <a:t>By-Pass</a:t>
            </a:r>
          </a:p>
        </p:txBody>
      </p:sp>
      <p:sp>
        <p:nvSpPr>
          <p:cNvPr id="172" name="Rectangle 126"/>
          <p:cNvSpPr>
            <a:spLocks noChangeArrowheads="1"/>
          </p:cNvSpPr>
          <p:nvPr/>
        </p:nvSpPr>
        <p:spPr bwMode="auto">
          <a:xfrm>
            <a:off x="4572000" y="3396734"/>
            <a:ext cx="3048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20.Persimpangan </a:t>
            </a:r>
            <a:r>
              <a:rPr lang="en-MY" sz="600" b="1" dirty="0" err="1">
                <a:latin typeface="Century Gothic" pitchFamily="34" charset="0"/>
              </a:rPr>
              <a:t>baru-Jalan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Kilang</a:t>
            </a:r>
            <a:r>
              <a:rPr lang="en-MY" sz="600" b="1" dirty="0">
                <a:latin typeface="Century Gothic" pitchFamily="34" charset="0"/>
              </a:rPr>
              <a:t>/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i="1" dirty="0">
                <a:latin typeface="Century Gothic" pitchFamily="34" charset="0"/>
              </a:rPr>
              <a:t>By-Pass</a:t>
            </a:r>
          </a:p>
        </p:txBody>
      </p:sp>
      <p:sp>
        <p:nvSpPr>
          <p:cNvPr id="176" name="Rectangle 130"/>
          <p:cNvSpPr>
            <a:spLocks noChangeArrowheads="1"/>
          </p:cNvSpPr>
          <p:nvPr/>
        </p:nvSpPr>
        <p:spPr bwMode="auto">
          <a:xfrm>
            <a:off x="4572000" y="35052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/>
            <a:r>
              <a:rPr lang="en-US" sz="600" b="1" dirty="0">
                <a:latin typeface="Century Gothic" pitchFamily="34" charset="0"/>
              </a:rPr>
              <a:t>21.Persimpangan </a:t>
            </a:r>
            <a:r>
              <a:rPr lang="en-US" sz="600" b="1" dirty="0" err="1">
                <a:latin typeface="Century Gothic" pitchFamily="34" charset="0"/>
              </a:rPr>
              <a:t>baharu-Jalan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Batu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Anam</a:t>
            </a:r>
            <a:r>
              <a:rPr lang="en-US" sz="600" b="1" dirty="0">
                <a:latin typeface="Century Gothic" pitchFamily="34" charset="0"/>
              </a:rPr>
              <a:t> (FT001)/ </a:t>
            </a:r>
            <a:r>
              <a:rPr lang="en-US" sz="600" b="1" dirty="0" err="1">
                <a:latin typeface="Century Gothic" pitchFamily="34" charset="0"/>
              </a:rPr>
              <a:t>Jalan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Gemas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i="1" dirty="0">
                <a:latin typeface="Century Gothic" pitchFamily="34" charset="0"/>
              </a:rPr>
              <a:t>By-Pass</a:t>
            </a:r>
          </a:p>
        </p:txBody>
      </p:sp>
      <p:sp>
        <p:nvSpPr>
          <p:cNvPr id="180" name="Rectangle 135"/>
          <p:cNvSpPr>
            <a:spLocks noChangeArrowheads="1"/>
          </p:cNvSpPr>
          <p:nvPr/>
        </p:nvSpPr>
        <p:spPr bwMode="auto">
          <a:xfrm>
            <a:off x="4572000" y="37338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22.Persimpangan Baharu-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Akses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Kedua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Kem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Syed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Sirajuddin</a:t>
            </a:r>
            <a:r>
              <a:rPr lang="en-MY" sz="600" b="1" dirty="0">
                <a:latin typeface="Century Gothic" pitchFamily="34" charset="0"/>
              </a:rPr>
              <a:t>/</a:t>
            </a:r>
            <a:r>
              <a:rPr lang="en-MY" sz="600" b="1" dirty="0" err="1">
                <a:latin typeface="Century Gothic" pitchFamily="34" charset="0"/>
              </a:rPr>
              <a:t>Jln</a:t>
            </a:r>
            <a:r>
              <a:rPr lang="en-MY" sz="600" b="1" dirty="0">
                <a:latin typeface="Century Gothic" pitchFamily="34" charset="0"/>
              </a:rPr>
              <a:t>. </a:t>
            </a:r>
            <a:r>
              <a:rPr lang="en-MY" sz="600" b="1" dirty="0" err="1">
                <a:latin typeface="Century Gothic" pitchFamily="34" charset="0"/>
              </a:rPr>
              <a:t>Mawar</a:t>
            </a:r>
            <a:r>
              <a:rPr lang="en-MY" sz="600" b="1" dirty="0">
                <a:latin typeface="Century Gothic" pitchFamily="34" charset="0"/>
              </a:rPr>
              <a:t> 3</a:t>
            </a:r>
          </a:p>
        </p:txBody>
      </p:sp>
      <p:sp>
        <p:nvSpPr>
          <p:cNvPr id="183" name="Rectangle 22"/>
          <p:cNvSpPr>
            <a:spLocks noChangeArrowheads="1"/>
          </p:cNvSpPr>
          <p:nvPr/>
        </p:nvSpPr>
        <p:spPr bwMode="auto">
          <a:xfrm>
            <a:off x="6858000" y="7620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>
              <a:lnSpc>
                <a:spcPct val="115000"/>
              </a:lnSpc>
            </a:pPr>
            <a:r>
              <a:rPr lang="en-MY" sz="600" b="1" dirty="0">
                <a:latin typeface="Century Gothic" pitchFamily="34" charset="0"/>
              </a:rPr>
              <a:t>24.Persimpangan </a:t>
            </a:r>
            <a:r>
              <a:rPr lang="en-MY" sz="600" b="1" dirty="0" err="1">
                <a:latin typeface="Century Gothic" pitchFamily="34" charset="0"/>
              </a:rPr>
              <a:t>baharu-Jalan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Akses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Pusat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Agrosains</a:t>
            </a:r>
            <a:r>
              <a:rPr lang="en-MY" sz="600" b="1" dirty="0">
                <a:latin typeface="Century Gothic" pitchFamily="34" charset="0"/>
              </a:rPr>
              <a:t> UM/ </a:t>
            </a:r>
            <a:r>
              <a:rPr lang="en-MY" sz="600" b="1" dirty="0" err="1">
                <a:latin typeface="Century Gothic" pitchFamily="34" charset="0"/>
              </a:rPr>
              <a:t>Cadangan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Alternatif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Segamat</a:t>
            </a:r>
            <a:r>
              <a:rPr lang="en-MY" sz="600" b="1" dirty="0">
                <a:latin typeface="Century Gothic" pitchFamily="34" charset="0"/>
              </a:rPr>
              <a:t> (JAGS)</a:t>
            </a:r>
          </a:p>
        </p:txBody>
      </p:sp>
      <p:sp>
        <p:nvSpPr>
          <p:cNvPr id="184" name="Rectangle 30"/>
          <p:cNvSpPr>
            <a:spLocks noChangeArrowheads="1"/>
          </p:cNvSpPr>
          <p:nvPr/>
        </p:nvSpPr>
        <p:spPr bwMode="auto">
          <a:xfrm>
            <a:off x="6858000" y="990600"/>
            <a:ext cx="2286000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>
              <a:lnSpc>
                <a:spcPct val="115000"/>
              </a:lnSpc>
            </a:pPr>
            <a:r>
              <a:rPr lang="ms-MY" sz="600" b="1" dirty="0">
                <a:latin typeface="Century Gothic" pitchFamily="34" charset="0"/>
              </a:rPr>
              <a:t>25.Jambatan baharu – Jalan Gemas </a:t>
            </a:r>
            <a:r>
              <a:rPr lang="ms-MY" sz="600" b="1" i="1" dirty="0">
                <a:latin typeface="Century Gothic" pitchFamily="34" charset="0"/>
              </a:rPr>
              <a:t>By-Pass</a:t>
            </a:r>
            <a:r>
              <a:rPr lang="ms-MY" sz="600" b="1" dirty="0">
                <a:latin typeface="Century Gothic" pitchFamily="34" charset="0"/>
              </a:rPr>
              <a:t> Melepasi Rizab KTMB</a:t>
            </a:r>
          </a:p>
        </p:txBody>
      </p:sp>
      <p:sp>
        <p:nvSpPr>
          <p:cNvPr id="185" name="Rectangle 34"/>
          <p:cNvSpPr>
            <a:spLocks noChangeArrowheads="1"/>
          </p:cNvSpPr>
          <p:nvPr/>
        </p:nvSpPr>
        <p:spPr bwMode="auto">
          <a:xfrm>
            <a:off x="6858001" y="1219200"/>
            <a:ext cx="228599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>
              <a:lnSpc>
                <a:spcPct val="115000"/>
              </a:lnSpc>
            </a:pPr>
            <a:r>
              <a:rPr lang="ms-MY" sz="600" b="1" dirty="0">
                <a:latin typeface="Century Gothic" pitchFamily="34" charset="0"/>
              </a:rPr>
              <a:t>26.Jambatan baharu – Jalan Gemas </a:t>
            </a:r>
            <a:r>
              <a:rPr lang="ms-MY" sz="600" b="1" i="1" dirty="0">
                <a:latin typeface="Century Gothic" pitchFamily="34" charset="0"/>
              </a:rPr>
              <a:t>By-Pass</a:t>
            </a:r>
            <a:r>
              <a:rPr lang="ms-MY" sz="600" b="1" dirty="0">
                <a:latin typeface="Century Gothic" pitchFamily="34" charset="0"/>
              </a:rPr>
              <a:t> Melepasi Rizab Sungai Gemas</a:t>
            </a:r>
          </a:p>
        </p:txBody>
      </p:sp>
      <p:sp>
        <p:nvSpPr>
          <p:cNvPr id="186" name="Rectangle 38"/>
          <p:cNvSpPr>
            <a:spLocks noChangeArrowheads="1"/>
          </p:cNvSpPr>
          <p:nvPr/>
        </p:nvSpPr>
        <p:spPr bwMode="auto">
          <a:xfrm>
            <a:off x="6858000" y="1447800"/>
            <a:ext cx="2286000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>
              <a:lnSpc>
                <a:spcPct val="115000"/>
              </a:lnSpc>
            </a:pPr>
            <a:r>
              <a:rPr lang="ms-MY" sz="600" b="1" dirty="0">
                <a:latin typeface="Century Gothic" pitchFamily="34" charset="0"/>
              </a:rPr>
              <a:t>27.Jambatan Baharu Jalan Tampin Gemas (FT001) Melepasi Rizab KTMB</a:t>
            </a:r>
          </a:p>
        </p:txBody>
      </p:sp>
      <p:sp>
        <p:nvSpPr>
          <p:cNvPr id="187" name="Rectangle 46"/>
          <p:cNvSpPr>
            <a:spLocks noChangeArrowheads="1"/>
          </p:cNvSpPr>
          <p:nvPr/>
        </p:nvSpPr>
        <p:spPr bwMode="auto">
          <a:xfrm>
            <a:off x="6858000" y="1676400"/>
            <a:ext cx="3048489" cy="1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>
              <a:lnSpc>
                <a:spcPct val="115000"/>
              </a:lnSpc>
            </a:pPr>
            <a:r>
              <a:rPr lang="ms-MY" sz="600" b="1" dirty="0">
                <a:latin typeface="Century Gothic" pitchFamily="34" charset="0"/>
              </a:rPr>
              <a:t>28.Jambatan Baharu (JAGS) Melepasi Sg. Gemas</a:t>
            </a:r>
          </a:p>
        </p:txBody>
      </p:sp>
      <p:sp>
        <p:nvSpPr>
          <p:cNvPr id="188" name="Rectangle 87"/>
          <p:cNvSpPr>
            <a:spLocks noChangeArrowheads="1"/>
          </p:cNvSpPr>
          <p:nvPr/>
        </p:nvSpPr>
        <p:spPr bwMode="auto">
          <a:xfrm>
            <a:off x="6858000" y="1796534"/>
            <a:ext cx="304832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/>
            <a:r>
              <a:rPr lang="en-MY" sz="600" b="1" dirty="0">
                <a:latin typeface="Century Gothic" pitchFamily="34" charset="0"/>
                <a:cs typeface="Arial" pitchFamily="34" charset="0"/>
              </a:rPr>
              <a:t>29.Cadangan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Menyediakan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600" b="1" dirty="0">
                <a:latin typeface="Century Gothic" pitchFamily="34" charset="0"/>
              </a:rPr>
              <a:t>Bas </a:t>
            </a:r>
            <a:r>
              <a:rPr lang="en-US" sz="600" b="1" dirty="0" err="1">
                <a:latin typeface="Century Gothic" pitchFamily="34" charset="0"/>
              </a:rPr>
              <a:t>Perantara</a:t>
            </a:r>
            <a:r>
              <a:rPr lang="en-US" sz="600" b="1" dirty="0">
                <a:latin typeface="Century Gothic" pitchFamily="34" charset="0"/>
              </a:rPr>
              <a:t> (</a:t>
            </a:r>
            <a:r>
              <a:rPr lang="en-US" sz="600" b="1" i="1" dirty="0">
                <a:latin typeface="Century Gothic" pitchFamily="34" charset="0"/>
              </a:rPr>
              <a:t>Shuttle Bus</a:t>
            </a:r>
            <a:r>
              <a:rPr lang="en-US" sz="600" b="1" dirty="0">
                <a:latin typeface="Century Gothic" pitchFamily="34" charset="0"/>
              </a:rPr>
              <a:t>) 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89" name="Rectangle 91"/>
          <p:cNvSpPr>
            <a:spLocks noChangeArrowheads="1"/>
          </p:cNvSpPr>
          <p:nvPr/>
        </p:nvSpPr>
        <p:spPr bwMode="auto">
          <a:xfrm>
            <a:off x="6858001" y="1887379"/>
            <a:ext cx="3048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150"/>
              </a:lnSpc>
            </a:pPr>
            <a:r>
              <a:rPr lang="en-MY" sz="600" b="1" dirty="0">
                <a:latin typeface="Century Gothic" pitchFamily="34" charset="0"/>
              </a:rPr>
              <a:t>30.Cadangan </a:t>
            </a:r>
            <a:r>
              <a:rPr lang="en-MY" sz="600" b="1" dirty="0" err="1">
                <a:latin typeface="Century Gothic" pitchFamily="34" charset="0"/>
              </a:rPr>
              <a:t>Stesen</a:t>
            </a:r>
            <a:r>
              <a:rPr lang="en-MY" sz="600" b="1" dirty="0">
                <a:latin typeface="Century Gothic" pitchFamily="34" charset="0"/>
              </a:rPr>
              <a:t> Bas Baharu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90" name="Rectangle 95"/>
          <p:cNvSpPr>
            <a:spLocks noChangeArrowheads="1"/>
          </p:cNvSpPr>
          <p:nvPr/>
        </p:nvSpPr>
        <p:spPr bwMode="auto">
          <a:xfrm>
            <a:off x="6858001" y="2057400"/>
            <a:ext cx="3048000" cy="1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>
              <a:lnSpc>
                <a:spcPct val="115000"/>
              </a:lnSpc>
              <a:spcAft>
                <a:spcPts val="125"/>
              </a:spcAft>
            </a:pPr>
            <a:r>
              <a:rPr lang="en-MY" sz="600" b="1" dirty="0">
                <a:latin typeface="Century Gothic" pitchFamily="34" charset="0"/>
                <a:cs typeface="Arial" pitchFamily="34" charset="0"/>
              </a:rPr>
              <a:t>31.Cadangan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Naik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Sistem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KeretaApi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ke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Johor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Bahru</a:t>
            </a:r>
            <a:endParaRPr lang="en-US" sz="6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1" name="Rectangle 99"/>
          <p:cNvSpPr>
            <a:spLocks noChangeArrowheads="1"/>
          </p:cNvSpPr>
          <p:nvPr/>
        </p:nvSpPr>
        <p:spPr bwMode="auto">
          <a:xfrm>
            <a:off x="6858000" y="22098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en-US" sz="600" b="1" dirty="0">
                <a:latin typeface="Century Gothic" pitchFamily="34" charset="0"/>
              </a:rPr>
              <a:t>32.Cadangan </a:t>
            </a:r>
            <a:r>
              <a:rPr lang="en-US" sz="600" b="1" dirty="0" err="1">
                <a:latin typeface="Century Gothic" pitchFamily="34" charset="0"/>
              </a:rPr>
              <a:t>Jalan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Akses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ke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Pusat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Agrosains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Universiti</a:t>
            </a:r>
            <a:r>
              <a:rPr lang="en-US" sz="600" b="1" dirty="0">
                <a:latin typeface="Century Gothic" pitchFamily="34" charset="0"/>
              </a:rPr>
              <a:t> Malaya </a:t>
            </a:r>
            <a:r>
              <a:rPr lang="en-US" sz="600" b="1" dirty="0" err="1">
                <a:latin typeface="Century Gothic" pitchFamily="34" charset="0"/>
              </a:rPr>
              <a:t>Gemas</a:t>
            </a:r>
            <a:endParaRPr lang="en-US" sz="600" b="1" dirty="0">
              <a:latin typeface="Century Gothic" pitchFamily="34" charset="0"/>
            </a:endParaRPr>
          </a:p>
        </p:txBody>
      </p:sp>
      <p:sp>
        <p:nvSpPr>
          <p:cNvPr id="192" name="Rectangle 103"/>
          <p:cNvSpPr>
            <a:spLocks noChangeArrowheads="1"/>
          </p:cNvSpPr>
          <p:nvPr/>
        </p:nvSpPr>
        <p:spPr bwMode="auto">
          <a:xfrm>
            <a:off x="6858000" y="2390001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23900" eaLnBrk="1" hangingPunct="1"/>
            <a:r>
              <a:rPr lang="en-MY" sz="600" b="1" dirty="0">
                <a:latin typeface="Century Gothic" pitchFamily="34" charset="0"/>
                <a:cs typeface="Arial" pitchFamily="34" charset="0"/>
              </a:rPr>
              <a:t>33.Cadangan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Pemuliharaan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Sistem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‘</a:t>
            </a:r>
            <a:r>
              <a:rPr lang="en-MY" sz="600" b="1" i="1" dirty="0">
                <a:latin typeface="Century Gothic" pitchFamily="34" charset="0"/>
                <a:cs typeface="Arial" pitchFamily="34" charset="0"/>
              </a:rPr>
              <a:t>Traffic Calming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’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di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Pusat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Bandar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93" name="Rectangle 107"/>
          <p:cNvSpPr>
            <a:spLocks noChangeArrowheads="1"/>
          </p:cNvSpPr>
          <p:nvPr/>
        </p:nvSpPr>
        <p:spPr bwMode="auto">
          <a:xfrm>
            <a:off x="6858000" y="2590800"/>
            <a:ext cx="2971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>
              <a:spcAft>
                <a:spcPts val="125"/>
              </a:spcAft>
            </a:pPr>
            <a:r>
              <a:rPr lang="en-MY" sz="600" b="1" dirty="0">
                <a:latin typeface="Century Gothic" pitchFamily="34" charset="0"/>
                <a:cs typeface="Arial" pitchFamily="34" charset="0"/>
              </a:rPr>
              <a:t>34.Cadangan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Pengurusan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Lori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di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Pusat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Bandar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94" name="Rectangle 115"/>
          <p:cNvSpPr>
            <a:spLocks noChangeArrowheads="1"/>
          </p:cNvSpPr>
          <p:nvPr/>
        </p:nvSpPr>
        <p:spPr bwMode="auto">
          <a:xfrm>
            <a:off x="6858000" y="2697084"/>
            <a:ext cx="3048000" cy="1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1" hangingPunct="1">
              <a:lnSpc>
                <a:spcPct val="115000"/>
              </a:lnSpc>
              <a:spcAft>
                <a:spcPts val="125"/>
              </a:spcAft>
            </a:pPr>
            <a:r>
              <a:rPr lang="en-MY" sz="600" b="1" dirty="0">
                <a:latin typeface="Century Gothic" pitchFamily="34" charset="0"/>
                <a:cs typeface="Arial" pitchFamily="34" charset="0"/>
              </a:rPr>
              <a:t>35.Cadangan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Depoh</a:t>
            </a:r>
            <a:r>
              <a:rPr lang="en-MY" sz="600" b="1" dirty="0">
                <a:latin typeface="Century Gothic" pitchFamily="34" charset="0"/>
                <a:cs typeface="Arial" pitchFamily="34" charset="0"/>
              </a:rPr>
              <a:t> Lori </a:t>
            </a:r>
            <a:r>
              <a:rPr lang="en-MY" sz="600" b="1" dirty="0" err="1">
                <a:latin typeface="Century Gothic" pitchFamily="34" charset="0"/>
                <a:cs typeface="Arial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95" name="Rectangle 119"/>
          <p:cNvSpPr>
            <a:spLocks noChangeArrowheads="1"/>
          </p:cNvSpPr>
          <p:nvPr/>
        </p:nvSpPr>
        <p:spPr bwMode="auto">
          <a:xfrm>
            <a:off x="6858000" y="2819400"/>
            <a:ext cx="2895600" cy="1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1" hangingPunct="1">
              <a:lnSpc>
                <a:spcPct val="115000"/>
              </a:lnSpc>
              <a:spcAft>
                <a:spcPts val="125"/>
              </a:spcAft>
            </a:pPr>
            <a:r>
              <a:rPr lang="en-MY" sz="600" b="1" dirty="0">
                <a:latin typeface="Century Gothic" pitchFamily="34" charset="0"/>
              </a:rPr>
              <a:t>36.Naik </a:t>
            </a:r>
            <a:r>
              <a:rPr lang="en-MY" sz="600" b="1" dirty="0" err="1">
                <a:latin typeface="Century Gothic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Sistem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Perparitan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Utama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96" name="Rectangle 126"/>
          <p:cNvSpPr>
            <a:spLocks noChangeArrowheads="1"/>
          </p:cNvSpPr>
          <p:nvPr/>
        </p:nvSpPr>
        <p:spPr bwMode="auto">
          <a:xfrm>
            <a:off x="6858000" y="29718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/>
            <a:r>
              <a:rPr lang="en-MY" sz="600" b="1" dirty="0">
                <a:latin typeface="Century Gothic" pitchFamily="34" charset="0"/>
              </a:rPr>
              <a:t>37.Kolam </a:t>
            </a:r>
            <a:r>
              <a:rPr lang="en-MY" sz="600" b="1" dirty="0" err="1">
                <a:latin typeface="Century Gothic" pitchFamily="34" charset="0"/>
              </a:rPr>
              <a:t>Tadahan</a:t>
            </a:r>
            <a:r>
              <a:rPr lang="en-MY" sz="600" b="1" dirty="0">
                <a:latin typeface="Century Gothic" pitchFamily="34" charset="0"/>
              </a:rPr>
              <a:t> Air </a:t>
            </a:r>
            <a:r>
              <a:rPr lang="en-MY" sz="600" b="1" dirty="0" err="1">
                <a:latin typeface="Century Gothic" pitchFamily="34" charset="0"/>
              </a:rPr>
              <a:t>Hujan</a:t>
            </a:r>
            <a:r>
              <a:rPr lang="en-MY" sz="600" b="1" dirty="0">
                <a:latin typeface="Century Gothic" pitchFamily="34" charset="0"/>
              </a:rPr>
              <a:t> &amp; </a:t>
            </a:r>
            <a:r>
              <a:rPr lang="en-MY" sz="600" b="1" dirty="0" err="1">
                <a:latin typeface="Century Gothic" pitchFamily="34" charset="0"/>
              </a:rPr>
              <a:t>Menaik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Sistem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Perparitan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Utama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97" name="Rectangle 130"/>
          <p:cNvSpPr>
            <a:spLocks noChangeArrowheads="1"/>
          </p:cNvSpPr>
          <p:nvPr/>
        </p:nvSpPr>
        <p:spPr bwMode="auto">
          <a:xfrm>
            <a:off x="6858000" y="3200400"/>
            <a:ext cx="2286000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1" hangingPunct="1">
              <a:lnSpc>
                <a:spcPct val="115000"/>
              </a:lnSpc>
              <a:spcAft>
                <a:spcPts val="125"/>
              </a:spcAft>
            </a:pPr>
            <a:r>
              <a:rPr lang="en-MY" sz="600" b="1" dirty="0">
                <a:latin typeface="Century Gothic" pitchFamily="34" charset="0"/>
              </a:rPr>
              <a:t>38.Cadangan </a:t>
            </a:r>
            <a:r>
              <a:rPr lang="en-MY" sz="600" b="1" dirty="0" err="1">
                <a:latin typeface="Century Gothic" pitchFamily="34" charset="0"/>
              </a:rPr>
              <a:t>Pintu</a:t>
            </a:r>
            <a:r>
              <a:rPr lang="en-MY" sz="600" b="1" dirty="0">
                <a:latin typeface="Century Gothic" pitchFamily="34" charset="0"/>
              </a:rPr>
              <a:t> Air </a:t>
            </a:r>
            <a:r>
              <a:rPr lang="en-MY" sz="600" b="1" dirty="0" err="1">
                <a:latin typeface="Century Gothic" pitchFamily="34" charset="0"/>
              </a:rPr>
              <a:t>di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Loji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Rawatan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Kumbahan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di</a:t>
            </a:r>
            <a:r>
              <a:rPr lang="en-MY" sz="600" b="1" dirty="0">
                <a:latin typeface="Century Gothic" pitchFamily="34" charset="0"/>
              </a:rPr>
              <a:t> Taman </a:t>
            </a:r>
            <a:r>
              <a:rPr lang="en-MY" sz="600" b="1" dirty="0" err="1">
                <a:latin typeface="Century Gothic" pitchFamily="34" charset="0"/>
              </a:rPr>
              <a:t>Sg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98" name="Rectangle 133"/>
          <p:cNvSpPr>
            <a:spLocks noChangeArrowheads="1"/>
          </p:cNvSpPr>
          <p:nvPr/>
        </p:nvSpPr>
        <p:spPr bwMode="auto">
          <a:xfrm>
            <a:off x="6858001" y="5334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en-US" sz="600" b="1" dirty="0">
                <a:latin typeface="Century Gothic" pitchFamily="34" charset="0"/>
              </a:rPr>
              <a:t>23.Persimpangan </a:t>
            </a:r>
            <a:r>
              <a:rPr lang="en-US" sz="600" b="1" dirty="0" err="1">
                <a:latin typeface="Century Gothic" pitchFamily="34" charset="0"/>
              </a:rPr>
              <a:t>baharu-cadangan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jalan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alternatif</a:t>
            </a:r>
            <a:r>
              <a:rPr lang="en-US" sz="600" b="1" dirty="0">
                <a:latin typeface="Century Gothic" pitchFamily="34" charset="0"/>
              </a:rPr>
              <a:t>  </a:t>
            </a:r>
            <a:r>
              <a:rPr lang="en-US" sz="600" b="1" dirty="0" err="1">
                <a:latin typeface="Century Gothic" pitchFamily="34" charset="0"/>
              </a:rPr>
              <a:t>Gemas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Segamat</a:t>
            </a:r>
            <a:r>
              <a:rPr lang="en-US" sz="600" b="1" dirty="0">
                <a:latin typeface="Century Gothic" pitchFamily="34" charset="0"/>
              </a:rPr>
              <a:t> (JAGS)/ </a:t>
            </a:r>
            <a:r>
              <a:rPr lang="en-US" sz="600" b="1" dirty="0" err="1">
                <a:latin typeface="Century Gothic" pitchFamily="34" charset="0"/>
              </a:rPr>
              <a:t>Jalan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baharu</a:t>
            </a:r>
            <a:r>
              <a:rPr lang="en-US" sz="600" b="1" dirty="0">
                <a:latin typeface="Century Gothic" pitchFamily="34" charset="0"/>
              </a:rPr>
              <a:t> </a:t>
            </a:r>
            <a:r>
              <a:rPr lang="en-US" sz="600" b="1" dirty="0" err="1">
                <a:latin typeface="Century Gothic" pitchFamily="34" charset="0"/>
              </a:rPr>
              <a:t>Agrosains</a:t>
            </a:r>
            <a:endParaRPr lang="en-US" sz="600" b="1" dirty="0">
              <a:latin typeface="Century Gothic" pitchFamily="34" charset="0"/>
            </a:endParaRPr>
          </a:p>
        </p:txBody>
      </p:sp>
      <p:sp>
        <p:nvSpPr>
          <p:cNvPr id="199" name="Rectangle 137"/>
          <p:cNvSpPr>
            <a:spLocks noChangeArrowheads="1"/>
          </p:cNvSpPr>
          <p:nvPr/>
        </p:nvSpPr>
        <p:spPr bwMode="auto">
          <a:xfrm>
            <a:off x="6858000" y="3429000"/>
            <a:ext cx="2286000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1" hangingPunct="1">
              <a:lnSpc>
                <a:spcPct val="115000"/>
              </a:lnSpc>
              <a:spcAft>
                <a:spcPts val="125"/>
              </a:spcAft>
            </a:pPr>
            <a:r>
              <a:rPr lang="en-MY" sz="600" b="1" dirty="0">
                <a:latin typeface="Century Gothic" pitchFamily="34" charset="0"/>
              </a:rPr>
              <a:t>39.Cadangan </a:t>
            </a:r>
            <a:r>
              <a:rPr lang="en-MY" sz="600" b="1" dirty="0" err="1">
                <a:latin typeface="Century Gothic" pitchFamily="34" charset="0"/>
              </a:rPr>
              <a:t>Penggantian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Paip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Pengagihan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Bekalan</a:t>
            </a:r>
            <a:r>
              <a:rPr lang="en-MY" sz="600" b="1" dirty="0">
                <a:latin typeface="Century Gothic" pitchFamily="34" charset="0"/>
              </a:rPr>
              <a:t> Air </a:t>
            </a:r>
            <a:r>
              <a:rPr lang="en-MY" sz="600" b="1" dirty="0" err="1">
                <a:latin typeface="Century Gothic" pitchFamily="34" charset="0"/>
              </a:rPr>
              <a:t>Bersih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200" name="Rectangle 141"/>
          <p:cNvSpPr>
            <a:spLocks noChangeArrowheads="1"/>
          </p:cNvSpPr>
          <p:nvPr/>
        </p:nvSpPr>
        <p:spPr bwMode="auto">
          <a:xfrm>
            <a:off x="6858001" y="3625334"/>
            <a:ext cx="22859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40.Cadangan </a:t>
            </a:r>
            <a:r>
              <a:rPr lang="en-MY" sz="600" b="1" dirty="0" err="1">
                <a:latin typeface="Century Gothic" pitchFamily="34" charset="0"/>
              </a:rPr>
              <a:t>Pencawang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Masuk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Utama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Pencawang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Pembahagi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Utama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201" name="Rectangle 145"/>
          <p:cNvSpPr>
            <a:spLocks noChangeArrowheads="1"/>
          </p:cNvSpPr>
          <p:nvPr/>
        </p:nvSpPr>
        <p:spPr bwMode="auto">
          <a:xfrm>
            <a:off x="4572001" y="4006334"/>
            <a:ext cx="3048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150"/>
              </a:lnSpc>
            </a:pPr>
            <a:r>
              <a:rPr lang="en-MY" sz="600" b="1" dirty="0">
                <a:latin typeface="Century Gothic" pitchFamily="34" charset="0"/>
              </a:rPr>
              <a:t>41.Cadangan </a:t>
            </a:r>
            <a:r>
              <a:rPr lang="en-MY" sz="600" b="1" dirty="0" err="1">
                <a:latin typeface="Century Gothic" pitchFamily="34" charset="0"/>
              </a:rPr>
              <a:t>Sistem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Pembetungan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Serantau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202" name="Rectangle 149"/>
          <p:cNvSpPr>
            <a:spLocks noChangeArrowheads="1"/>
          </p:cNvSpPr>
          <p:nvPr/>
        </p:nvSpPr>
        <p:spPr bwMode="auto">
          <a:xfrm>
            <a:off x="4572000" y="4158734"/>
            <a:ext cx="3733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42.Cadangan </a:t>
            </a:r>
            <a:r>
              <a:rPr lang="en-MY" sz="600" b="1" dirty="0" err="1">
                <a:latin typeface="Century Gothic" pitchFamily="34" charset="0"/>
              </a:rPr>
              <a:t>Sistem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Rawatan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Bioteknologi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Bagi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Rawatan</a:t>
            </a:r>
            <a:r>
              <a:rPr lang="en-MY" sz="600" b="1" dirty="0">
                <a:latin typeface="Century Gothic" pitchFamily="34" charset="0"/>
              </a:rPr>
              <a:t> Air </a:t>
            </a:r>
            <a:r>
              <a:rPr lang="en-MY" sz="600" b="1" dirty="0" err="1">
                <a:latin typeface="Century Gothic" pitchFamily="34" charset="0"/>
              </a:rPr>
              <a:t>Buangan</a:t>
            </a:r>
            <a:r>
              <a:rPr lang="en-MY" sz="600" b="1" dirty="0">
                <a:latin typeface="Century Gothic" pitchFamily="34" charset="0"/>
              </a:rPr>
              <a:t> yang </a:t>
            </a:r>
            <a:r>
              <a:rPr lang="en-MY" sz="600" b="1" dirty="0" err="1">
                <a:latin typeface="Century Gothic" pitchFamily="34" charset="0"/>
              </a:rPr>
              <a:t>Berminyak</a:t>
            </a:r>
            <a:r>
              <a:rPr lang="en-MY" sz="600" b="1" dirty="0">
                <a:latin typeface="Century Gothic" pitchFamily="34" charset="0"/>
              </a:rPr>
              <a:t> </a:t>
            </a:r>
          </a:p>
        </p:txBody>
      </p:sp>
      <p:sp>
        <p:nvSpPr>
          <p:cNvPr id="203" name="Rectangle 34"/>
          <p:cNvSpPr>
            <a:spLocks noChangeArrowheads="1"/>
          </p:cNvSpPr>
          <p:nvPr/>
        </p:nvSpPr>
        <p:spPr bwMode="auto">
          <a:xfrm>
            <a:off x="4572000" y="4278868"/>
            <a:ext cx="4572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43.Cadangan </a:t>
            </a:r>
            <a:r>
              <a:rPr lang="en-MY" sz="600" b="1" dirty="0" err="1">
                <a:latin typeface="Century Gothic" pitchFamily="34" charset="0"/>
              </a:rPr>
              <a:t>Penutupan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Tapak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Sisa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Pepejal</a:t>
            </a:r>
            <a:r>
              <a:rPr lang="en-MY" sz="600" b="1" dirty="0">
                <a:latin typeface="Century Gothic" pitchFamily="34" charset="0"/>
              </a:rPr>
              <a:t>  </a:t>
            </a:r>
            <a:r>
              <a:rPr lang="en-MY" sz="600" b="1" dirty="0" err="1">
                <a:latin typeface="Century Gothic" pitchFamily="34" charset="0"/>
              </a:rPr>
              <a:t>Sedia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Ada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Menggantikan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kepada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Stesen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Pemindahan</a:t>
            </a:r>
            <a:r>
              <a:rPr lang="en-MY" sz="600" b="1" dirty="0">
                <a:latin typeface="Century Gothic" pitchFamily="34" charset="0"/>
              </a:rPr>
              <a:t> </a:t>
            </a:r>
            <a:endParaRPr lang="en-MY" sz="600" b="1" i="1" dirty="0">
              <a:latin typeface="Century Gothic" pitchFamily="34" charset="0"/>
            </a:endParaRPr>
          </a:p>
        </p:txBody>
      </p:sp>
      <p:sp>
        <p:nvSpPr>
          <p:cNvPr id="204" name="Rectangle 38"/>
          <p:cNvSpPr>
            <a:spLocks noChangeArrowheads="1"/>
          </p:cNvSpPr>
          <p:nvPr/>
        </p:nvSpPr>
        <p:spPr bwMode="auto">
          <a:xfrm>
            <a:off x="4572000" y="4387334"/>
            <a:ext cx="27229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44.Cadangan </a:t>
            </a:r>
            <a:r>
              <a:rPr lang="en-MY" sz="600" b="1" dirty="0" err="1">
                <a:latin typeface="Century Gothic" pitchFamily="34" charset="0"/>
              </a:rPr>
              <a:t>Pengurusan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Sisa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Pepejal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Melalui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Kitar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Semula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205" name="Rectangle 46"/>
          <p:cNvSpPr>
            <a:spLocks noChangeArrowheads="1"/>
          </p:cNvSpPr>
          <p:nvPr/>
        </p:nvSpPr>
        <p:spPr bwMode="auto">
          <a:xfrm>
            <a:off x="4572000" y="4507468"/>
            <a:ext cx="21895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45.Cadangan </a:t>
            </a:r>
            <a:r>
              <a:rPr lang="en-MY" sz="600" b="1" dirty="0" err="1">
                <a:latin typeface="Century Gothic" pitchFamily="34" charset="0"/>
              </a:rPr>
              <a:t>Perangkap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Sampah</a:t>
            </a:r>
            <a:r>
              <a:rPr lang="en-MY" sz="600" b="1" dirty="0">
                <a:latin typeface="Century Gothic" pitchFamily="34" charset="0"/>
              </a:rPr>
              <a:t> (</a:t>
            </a:r>
            <a:r>
              <a:rPr lang="en-MY" sz="600" b="1" i="1" dirty="0">
                <a:latin typeface="Century Gothic" pitchFamily="34" charset="0"/>
              </a:rPr>
              <a:t>Trash Screen</a:t>
            </a:r>
            <a:r>
              <a:rPr lang="en-MY" sz="600" b="1" dirty="0">
                <a:latin typeface="Century Gothic" pitchFamily="34" charset="0"/>
              </a:rPr>
              <a:t>)</a:t>
            </a:r>
          </a:p>
        </p:txBody>
      </p:sp>
      <p:sp>
        <p:nvSpPr>
          <p:cNvPr id="206" name="Rectangle 87"/>
          <p:cNvSpPr>
            <a:spLocks noChangeArrowheads="1"/>
          </p:cNvSpPr>
          <p:nvPr/>
        </p:nvSpPr>
        <p:spPr bwMode="auto">
          <a:xfrm>
            <a:off x="4572000" y="4876800"/>
            <a:ext cx="31039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48.Aplikasi </a:t>
            </a:r>
            <a:r>
              <a:rPr lang="en-MY" sz="600" b="1" dirty="0" err="1">
                <a:latin typeface="Century Gothic" pitchFamily="34" charset="0"/>
              </a:rPr>
              <a:t>Teknologi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Hijau</a:t>
            </a:r>
            <a:r>
              <a:rPr lang="en-MY" sz="600" b="1" dirty="0">
                <a:latin typeface="Century Gothic" pitchFamily="34" charset="0"/>
              </a:rPr>
              <a:t> (Panel Solar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Sistem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Penuaian</a:t>
            </a:r>
            <a:r>
              <a:rPr lang="en-MY" sz="600" b="1" dirty="0">
                <a:latin typeface="Century Gothic" pitchFamily="34" charset="0"/>
              </a:rPr>
              <a:t> Air </a:t>
            </a:r>
            <a:r>
              <a:rPr lang="en-MY" sz="600" b="1" dirty="0" err="1">
                <a:latin typeface="Century Gothic" pitchFamily="34" charset="0"/>
              </a:rPr>
              <a:t>Hujan</a:t>
            </a:r>
            <a:r>
              <a:rPr lang="en-MY" sz="600" b="1" dirty="0">
                <a:latin typeface="Century Gothic" pitchFamily="34" charset="0"/>
              </a:rPr>
              <a:t>, </a:t>
            </a:r>
            <a:r>
              <a:rPr lang="en-MY" sz="600" b="1" dirty="0" err="1">
                <a:latin typeface="Century Gothic" pitchFamily="34" charset="0"/>
              </a:rPr>
              <a:t>Spah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207" name="Rectangle 91"/>
          <p:cNvSpPr>
            <a:spLocks noChangeArrowheads="1"/>
          </p:cNvSpPr>
          <p:nvPr/>
        </p:nvSpPr>
        <p:spPr bwMode="auto">
          <a:xfrm>
            <a:off x="4572000" y="4983084"/>
            <a:ext cx="1960967" cy="1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23900" eaLnBrk="1" hangingPunct="1">
              <a:lnSpc>
                <a:spcPct val="115000"/>
              </a:lnSpc>
            </a:pPr>
            <a:r>
              <a:rPr lang="en-MY" sz="600" b="1" dirty="0">
                <a:latin typeface="Century Gothic" pitchFamily="34" charset="0"/>
              </a:rPr>
              <a:t>49.Cadangan </a:t>
            </a:r>
            <a:r>
              <a:rPr lang="en-MY" sz="600" b="1" dirty="0" err="1">
                <a:latin typeface="Century Gothic" pitchFamily="34" charset="0"/>
              </a:rPr>
              <a:t>Pembinaan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Pondok</a:t>
            </a:r>
            <a:r>
              <a:rPr lang="en-MY" sz="600" b="1" dirty="0">
                <a:latin typeface="Century Gothic" pitchFamily="34" charset="0"/>
              </a:rPr>
              <a:t> Polis</a:t>
            </a:r>
          </a:p>
        </p:txBody>
      </p:sp>
      <p:sp>
        <p:nvSpPr>
          <p:cNvPr id="208" name="Rectangle 95"/>
          <p:cNvSpPr>
            <a:spLocks noChangeArrowheads="1"/>
          </p:cNvSpPr>
          <p:nvPr/>
        </p:nvSpPr>
        <p:spPr bwMode="auto">
          <a:xfrm>
            <a:off x="4572000" y="5105400"/>
            <a:ext cx="36575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en-MY" sz="600" b="1" dirty="0">
                <a:latin typeface="Century Gothic" pitchFamily="34" charset="0"/>
              </a:rPr>
              <a:t>50.Cadangan </a:t>
            </a:r>
            <a:r>
              <a:rPr lang="en-MY" sz="600" b="1" dirty="0" err="1">
                <a:latin typeface="Century Gothic" pitchFamily="34" charset="0"/>
              </a:rPr>
              <a:t>Pembinaan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Sekolah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Berasrama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Penuh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Jenis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Sekolah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Menengah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Sains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209" name="Rectangle 99"/>
          <p:cNvSpPr>
            <a:spLocks noChangeArrowheads="1"/>
          </p:cNvSpPr>
          <p:nvPr/>
        </p:nvSpPr>
        <p:spPr bwMode="auto">
          <a:xfrm>
            <a:off x="4572000" y="5211684"/>
            <a:ext cx="2646767" cy="1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1" hangingPunct="1">
              <a:lnSpc>
                <a:spcPct val="115000"/>
              </a:lnSpc>
              <a:spcAft>
                <a:spcPts val="125"/>
              </a:spcAft>
            </a:pPr>
            <a:r>
              <a:rPr lang="en-MY" sz="600" b="1" dirty="0">
                <a:latin typeface="Century Gothic" pitchFamily="34" charset="0"/>
              </a:rPr>
              <a:t>51.Pelancongan Agro </a:t>
            </a:r>
            <a:r>
              <a:rPr lang="en-MY" sz="600" b="1" dirty="0" err="1">
                <a:latin typeface="Century Gothic" pitchFamily="34" charset="0"/>
              </a:rPr>
              <a:t>Seperti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Nangka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Madu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Lembu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i="1" dirty="0" err="1">
                <a:latin typeface="Century Gothic" pitchFamily="34" charset="0"/>
              </a:rPr>
              <a:t>Fidlo</a:t>
            </a:r>
            <a:r>
              <a:rPr lang="en-MY" sz="600" b="1" dirty="0" err="1">
                <a:latin typeface="Century Gothic" pitchFamily="34" charset="0"/>
              </a:rPr>
              <a:t>t</a:t>
            </a:r>
            <a:r>
              <a:rPr lang="en-MY" sz="600" b="1" dirty="0">
                <a:latin typeface="Century Gothic" pitchFamily="34" charset="0"/>
              </a:rPr>
              <a:t> </a:t>
            </a:r>
          </a:p>
        </p:txBody>
      </p:sp>
      <p:sp>
        <p:nvSpPr>
          <p:cNvPr id="210" name="Rectangle 103"/>
          <p:cNvSpPr>
            <a:spLocks noChangeArrowheads="1"/>
          </p:cNvSpPr>
          <p:nvPr/>
        </p:nvSpPr>
        <p:spPr bwMode="auto">
          <a:xfrm>
            <a:off x="4572000" y="5334000"/>
            <a:ext cx="3810000" cy="1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1" hangingPunct="1">
              <a:lnSpc>
                <a:spcPct val="115000"/>
              </a:lnSpc>
              <a:spcAft>
                <a:spcPts val="125"/>
              </a:spcAft>
            </a:pPr>
            <a:r>
              <a:rPr lang="en-MY" sz="600" b="1" dirty="0">
                <a:latin typeface="Century Gothic" pitchFamily="34" charset="0"/>
              </a:rPr>
              <a:t>52.Cadangan </a:t>
            </a:r>
            <a:r>
              <a:rPr lang="en-MY" sz="600" b="1" dirty="0" err="1">
                <a:latin typeface="Century Gothic" pitchFamily="34" charset="0"/>
              </a:rPr>
              <a:t>Tarikan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Pengunjung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Berasaskan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Rekreasi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Sukan</a:t>
            </a:r>
            <a:r>
              <a:rPr lang="en-MY" sz="600" b="1" dirty="0">
                <a:latin typeface="Century Gothic" pitchFamily="34" charset="0"/>
              </a:rPr>
              <a:t> (</a:t>
            </a:r>
            <a:r>
              <a:rPr lang="en-MY" sz="600" b="1" dirty="0" err="1">
                <a:latin typeface="Century Gothic" pitchFamily="34" charset="0"/>
              </a:rPr>
              <a:t>Kolam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Tadahan</a:t>
            </a:r>
            <a:r>
              <a:rPr lang="en-MY" sz="600" b="1" dirty="0">
                <a:latin typeface="Century Gothic" pitchFamily="34" charset="0"/>
              </a:rPr>
              <a:t> Air)</a:t>
            </a:r>
          </a:p>
        </p:txBody>
      </p:sp>
      <p:sp>
        <p:nvSpPr>
          <p:cNvPr id="211" name="Rectangle 107"/>
          <p:cNvSpPr>
            <a:spLocks noChangeArrowheads="1"/>
          </p:cNvSpPr>
          <p:nvPr/>
        </p:nvSpPr>
        <p:spPr bwMode="auto">
          <a:xfrm>
            <a:off x="4572000" y="5454134"/>
            <a:ext cx="30277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53.Pembangunan </a:t>
            </a:r>
            <a:r>
              <a:rPr lang="en-MY" sz="600" b="1" dirty="0" err="1">
                <a:latin typeface="Century Gothic" pitchFamily="34" charset="0"/>
              </a:rPr>
              <a:t>Pelancongan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Bersepadu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Bagi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Seluruh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Kawasan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4572000" y="5606534"/>
            <a:ext cx="21133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54.Cadangan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Peningkatan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Program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Tahunan</a:t>
            </a:r>
            <a:endParaRPr lang="en-MY" sz="600" b="1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213" name="Rectangle 119"/>
          <p:cNvSpPr>
            <a:spLocks noChangeArrowheads="1"/>
          </p:cNvSpPr>
          <p:nvPr/>
        </p:nvSpPr>
        <p:spPr bwMode="auto">
          <a:xfrm>
            <a:off x="4572000" y="5715000"/>
            <a:ext cx="21133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en-MY" sz="600" b="1" dirty="0">
                <a:latin typeface="Century Gothic" pitchFamily="34" charset="0"/>
              </a:rPr>
              <a:t>55.Program </a:t>
            </a:r>
            <a:r>
              <a:rPr lang="en-MY" sz="600" b="1" dirty="0" err="1">
                <a:latin typeface="Century Gothic" pitchFamily="34" charset="0"/>
              </a:rPr>
              <a:t>Meraikan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Hari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Tentera</a:t>
            </a:r>
            <a:r>
              <a:rPr lang="en-MY" sz="600" b="1" dirty="0">
                <a:latin typeface="Century Gothic" pitchFamily="34" charset="0"/>
              </a:rPr>
              <a:t> </a:t>
            </a:r>
          </a:p>
        </p:txBody>
      </p:sp>
      <p:sp>
        <p:nvSpPr>
          <p:cNvPr id="214" name="Rectangle 126"/>
          <p:cNvSpPr>
            <a:spLocks noChangeArrowheads="1"/>
          </p:cNvSpPr>
          <p:nvPr/>
        </p:nvSpPr>
        <p:spPr bwMode="auto">
          <a:xfrm>
            <a:off x="4572000" y="5867400"/>
            <a:ext cx="22657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en-MY" sz="600" b="1" dirty="0">
                <a:latin typeface="Century Gothic" pitchFamily="34" charset="0"/>
              </a:rPr>
              <a:t>56.Menaiktaraf </a:t>
            </a:r>
            <a:r>
              <a:rPr lang="en-MY" sz="600" b="1" i="1" dirty="0" err="1">
                <a:latin typeface="Century Gothic" pitchFamily="34" charset="0"/>
              </a:rPr>
              <a:t>Homestay</a:t>
            </a:r>
            <a:r>
              <a:rPr lang="en-MY" sz="600" b="1" i="1" dirty="0">
                <a:latin typeface="Century Gothic" pitchFamily="34" charset="0"/>
              </a:rPr>
              <a:t>/ </a:t>
            </a:r>
            <a:r>
              <a:rPr lang="en-MY" sz="600" b="1" i="1" dirty="0" err="1">
                <a:latin typeface="Century Gothic" pitchFamily="34" charset="0"/>
              </a:rPr>
              <a:t>Desa</a:t>
            </a:r>
            <a:r>
              <a:rPr lang="en-MY" sz="600" b="1" i="1" dirty="0">
                <a:latin typeface="Century Gothic" pitchFamily="34" charset="0"/>
              </a:rPr>
              <a:t> Stay </a:t>
            </a:r>
            <a:r>
              <a:rPr lang="en-MY" sz="600" b="1" dirty="0" err="1">
                <a:latin typeface="Century Gothic" pitchFamily="34" charset="0"/>
              </a:rPr>
              <a:t>Sedia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Ada</a:t>
            </a:r>
            <a:r>
              <a:rPr lang="en-MY" sz="600" b="1" dirty="0">
                <a:latin typeface="Century Gothic" pitchFamily="34" charset="0"/>
              </a:rPr>
              <a:t> </a:t>
            </a:r>
          </a:p>
        </p:txBody>
      </p:sp>
      <p:sp>
        <p:nvSpPr>
          <p:cNvPr id="215" name="Rectangle 130"/>
          <p:cNvSpPr>
            <a:spLocks noChangeArrowheads="1"/>
          </p:cNvSpPr>
          <p:nvPr/>
        </p:nvSpPr>
        <p:spPr bwMode="auto">
          <a:xfrm>
            <a:off x="4572000" y="5987534"/>
            <a:ext cx="32563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57.Pemeliharaan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Pemuliharaan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Bangunan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Kedai</a:t>
            </a:r>
            <a:r>
              <a:rPr lang="en-MY" sz="600" b="1" dirty="0">
                <a:latin typeface="Century Gothic" pitchFamily="34" charset="0"/>
              </a:rPr>
              <a:t> Lama (</a:t>
            </a:r>
            <a:r>
              <a:rPr lang="en-MY" sz="600" b="1" dirty="0" err="1">
                <a:latin typeface="Century Gothic" pitchFamily="34" charset="0"/>
              </a:rPr>
              <a:t>Warisan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Kategori</a:t>
            </a:r>
            <a:r>
              <a:rPr lang="en-MY" sz="600" b="1" dirty="0">
                <a:latin typeface="Century Gothic" pitchFamily="34" charset="0"/>
              </a:rPr>
              <a:t> 2)</a:t>
            </a:r>
          </a:p>
        </p:txBody>
      </p:sp>
      <p:sp>
        <p:nvSpPr>
          <p:cNvPr id="216" name="Rectangle 77"/>
          <p:cNvSpPr>
            <a:spLocks noChangeArrowheads="1"/>
          </p:cNvSpPr>
          <p:nvPr/>
        </p:nvSpPr>
        <p:spPr bwMode="auto">
          <a:xfrm>
            <a:off x="4572000" y="4615934"/>
            <a:ext cx="17323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46.Penyediaan </a:t>
            </a:r>
            <a:r>
              <a:rPr lang="en-MY" sz="600" b="1" dirty="0" err="1">
                <a:latin typeface="Century Gothic" pitchFamily="34" charset="0"/>
              </a:rPr>
              <a:t>Wifi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Percuma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217" name="Rectangle 81"/>
          <p:cNvSpPr>
            <a:spLocks noChangeArrowheads="1"/>
          </p:cNvSpPr>
          <p:nvPr/>
        </p:nvSpPr>
        <p:spPr bwMode="auto">
          <a:xfrm>
            <a:off x="4572000" y="4706779"/>
            <a:ext cx="18847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150"/>
              </a:lnSpc>
            </a:pPr>
            <a:r>
              <a:rPr lang="en-MY" sz="600" b="1" dirty="0">
                <a:latin typeface="Century Gothic" pitchFamily="34" charset="0"/>
              </a:rPr>
              <a:t>47.Cadangan </a:t>
            </a:r>
            <a:r>
              <a:rPr lang="en-MY" sz="600" b="1" dirty="0" err="1">
                <a:latin typeface="Century Gothic" pitchFamily="34" charset="0"/>
              </a:rPr>
              <a:t>Bekalan</a:t>
            </a:r>
            <a:r>
              <a:rPr lang="en-MY" sz="600" b="1" dirty="0">
                <a:latin typeface="Century Gothic" pitchFamily="34" charset="0"/>
              </a:rPr>
              <a:t> Gas </a:t>
            </a:r>
            <a:r>
              <a:rPr lang="en-MY" sz="600" b="1" dirty="0" err="1">
                <a:latin typeface="Century Gothic" pitchFamily="34" charset="0"/>
              </a:rPr>
              <a:t>Bersepadu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218" name="Rectangle 85"/>
          <p:cNvSpPr>
            <a:spLocks noChangeArrowheads="1"/>
          </p:cNvSpPr>
          <p:nvPr/>
        </p:nvSpPr>
        <p:spPr bwMode="auto">
          <a:xfrm>
            <a:off x="4572000" y="6139934"/>
            <a:ext cx="31801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1" hangingPunct="1">
              <a:spcBef>
                <a:spcPts val="38"/>
              </a:spcBef>
            </a:pPr>
            <a:r>
              <a:rPr lang="en-SG" sz="600" b="1" dirty="0">
                <a:latin typeface="Century Gothic" pitchFamily="34" charset="0"/>
              </a:rPr>
              <a:t>58.Penanaman </a:t>
            </a:r>
            <a:r>
              <a:rPr lang="en-SG" sz="600" b="1" dirty="0" err="1">
                <a:latin typeface="Century Gothic" pitchFamily="34" charset="0"/>
              </a:rPr>
              <a:t>Semula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Pokok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Hutan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di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Sepanjang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Lembangan</a:t>
            </a:r>
            <a:r>
              <a:rPr lang="en-SG" sz="600" b="1" dirty="0">
                <a:latin typeface="Century Gothic" pitchFamily="34" charset="0"/>
              </a:rPr>
              <a:t> Sungai </a:t>
            </a:r>
            <a:r>
              <a:rPr lang="en-SG" sz="600" b="1" dirty="0" err="1">
                <a:latin typeface="Century Gothic" pitchFamily="34" charset="0"/>
              </a:rPr>
              <a:t>Gemas</a:t>
            </a:r>
            <a:r>
              <a:rPr lang="en-SG" sz="600" b="1" dirty="0">
                <a:latin typeface="Century Gothic" pitchFamily="34" charset="0"/>
              </a:rPr>
              <a:t> </a:t>
            </a:r>
          </a:p>
        </p:txBody>
      </p:sp>
      <p:sp>
        <p:nvSpPr>
          <p:cNvPr id="219" name="Rectangle 113"/>
          <p:cNvSpPr>
            <a:spLocks noChangeArrowheads="1"/>
          </p:cNvSpPr>
          <p:nvPr/>
        </p:nvSpPr>
        <p:spPr bwMode="auto">
          <a:xfrm>
            <a:off x="4572000" y="6292334"/>
            <a:ext cx="24181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1" hangingPunct="1"/>
            <a:r>
              <a:rPr lang="en-SG" sz="600" b="1" dirty="0">
                <a:latin typeface="Century Gothic" pitchFamily="34" charset="0"/>
              </a:rPr>
              <a:t>59.Pembangunan Taman </a:t>
            </a:r>
            <a:r>
              <a:rPr lang="en-SG" sz="600" b="1" dirty="0" err="1">
                <a:latin typeface="Century Gothic" pitchFamily="34" charset="0"/>
              </a:rPr>
              <a:t>Rekreasi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Kolam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Tadahan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Gemas</a:t>
            </a:r>
            <a:r>
              <a:rPr lang="en-SG" sz="600" b="1" dirty="0">
                <a:latin typeface="Century Gothic" pitchFamily="34" charset="0"/>
              </a:rPr>
              <a:t> </a:t>
            </a:r>
          </a:p>
        </p:txBody>
      </p:sp>
      <p:sp>
        <p:nvSpPr>
          <p:cNvPr id="220" name="Rectangle 135"/>
          <p:cNvSpPr>
            <a:spLocks noChangeArrowheads="1"/>
          </p:cNvSpPr>
          <p:nvPr/>
        </p:nvSpPr>
        <p:spPr bwMode="auto">
          <a:xfrm>
            <a:off x="4572000" y="6383179"/>
            <a:ext cx="24181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23900" eaLnBrk="1" hangingPunct="1">
              <a:lnSpc>
                <a:spcPts val="1150"/>
              </a:lnSpc>
            </a:pPr>
            <a:r>
              <a:rPr lang="en-SG" sz="600" b="1" dirty="0">
                <a:latin typeface="Century Gothic" pitchFamily="34" charset="0"/>
              </a:rPr>
              <a:t>60.Penambahbaikan </a:t>
            </a:r>
            <a:r>
              <a:rPr lang="en-SG" sz="600" b="1" dirty="0" err="1">
                <a:latin typeface="Century Gothic" pitchFamily="34" charset="0"/>
              </a:rPr>
              <a:t>Landskap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Jalan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Tok</a:t>
            </a:r>
            <a:r>
              <a:rPr lang="en-SG" sz="600" b="1" dirty="0">
                <a:latin typeface="Century Gothic" pitchFamily="34" charset="0"/>
              </a:rPr>
              <a:t> </a:t>
            </a:r>
            <a:r>
              <a:rPr lang="en-SG" sz="600" b="1" dirty="0" err="1">
                <a:latin typeface="Century Gothic" pitchFamily="34" charset="0"/>
              </a:rPr>
              <a:t>Sulong</a:t>
            </a:r>
            <a:r>
              <a:rPr lang="en-SG" sz="600" b="1" dirty="0">
                <a:latin typeface="Century Gothic" pitchFamily="34" charset="0"/>
              </a:rPr>
              <a:t> </a:t>
            </a:r>
            <a:endParaRPr lang="ms-MY" sz="600" b="1" dirty="0">
              <a:latin typeface="Century Gothic" pitchFamily="34" charset="0"/>
            </a:endParaRPr>
          </a:p>
        </p:txBody>
      </p:sp>
      <p:sp>
        <p:nvSpPr>
          <p:cNvPr id="221" name="Rectangle 139"/>
          <p:cNvSpPr>
            <a:spLocks noChangeArrowheads="1"/>
          </p:cNvSpPr>
          <p:nvPr/>
        </p:nvSpPr>
        <p:spPr bwMode="auto">
          <a:xfrm>
            <a:off x="4572000" y="6553200"/>
            <a:ext cx="24181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30275" eaLnBrk="1" hangingPunct="1"/>
            <a:r>
              <a:rPr lang="en-MY" sz="600" b="1" dirty="0">
                <a:latin typeface="Century Gothic" pitchFamily="34" charset="0"/>
              </a:rPr>
              <a:t>61.Pengindahan </a:t>
            </a:r>
            <a:r>
              <a:rPr lang="en-MY" sz="600" b="1" dirty="0" err="1">
                <a:latin typeface="Century Gothic" pitchFamily="34" charset="0"/>
              </a:rPr>
              <a:t>Landskap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Utama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Protokol</a:t>
            </a:r>
            <a:r>
              <a:rPr lang="en-MY" sz="600" b="1" dirty="0">
                <a:latin typeface="Century Gothic" pitchFamily="34" charset="0"/>
              </a:rPr>
              <a:t> </a:t>
            </a:r>
          </a:p>
        </p:txBody>
      </p:sp>
      <p:sp>
        <p:nvSpPr>
          <p:cNvPr id="222" name="Rectangle 143"/>
          <p:cNvSpPr>
            <a:spLocks noChangeArrowheads="1"/>
          </p:cNvSpPr>
          <p:nvPr/>
        </p:nvSpPr>
        <p:spPr bwMode="auto">
          <a:xfrm>
            <a:off x="4572000" y="6673334"/>
            <a:ext cx="4038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30275" eaLnBrk="1" hangingPunct="1"/>
            <a:r>
              <a:rPr lang="en-MY" sz="600" b="1" dirty="0">
                <a:latin typeface="Century Gothic" pitchFamily="34" charset="0"/>
              </a:rPr>
              <a:t>62.Cadangan </a:t>
            </a:r>
            <a:r>
              <a:rPr lang="en-MY" sz="600" b="1" dirty="0" err="1">
                <a:latin typeface="Century Gothic" pitchFamily="34" charset="0"/>
              </a:rPr>
              <a:t>penambahbaikan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zon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penampan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Alternatif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Gemas-Segamat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23" name="Rectangle 10"/>
          <p:cNvSpPr>
            <a:spLocks noChangeArrowheads="1"/>
          </p:cNvSpPr>
          <p:nvPr/>
        </p:nvSpPr>
        <p:spPr bwMode="auto">
          <a:xfrm>
            <a:off x="0" y="5606534"/>
            <a:ext cx="4191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 eaLnBrk="1" hangingPunct="1"/>
            <a:r>
              <a:rPr lang="en-MY" sz="600" b="1" dirty="0">
                <a:latin typeface="Century Gothic" pitchFamily="34" charset="0"/>
              </a:rPr>
              <a:t>22.Menaik </a:t>
            </a:r>
            <a:r>
              <a:rPr lang="en-MY" sz="600" b="1" dirty="0" err="1">
                <a:latin typeface="Century Gothic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Stesen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Lebuh</a:t>
            </a:r>
            <a:r>
              <a:rPr lang="en-MY" sz="600" b="1" dirty="0">
                <a:latin typeface="Century Gothic" pitchFamily="34" charset="0"/>
              </a:rPr>
              <a:t> Bas </a:t>
            </a:r>
            <a:r>
              <a:rPr lang="en-MY" sz="600" b="1" dirty="0" err="1">
                <a:latin typeface="Century Gothic" pitchFamily="34" charset="0"/>
              </a:rPr>
              <a:t>kepada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Legaran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Warisan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Kereta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Api</a:t>
            </a:r>
            <a:endParaRPr lang="en-MY" sz="600" b="1" i="1" dirty="0">
              <a:latin typeface="Century Gothic" pitchFamily="34" charset="0"/>
            </a:endParaRPr>
          </a:p>
        </p:txBody>
      </p:sp>
      <p:sp>
        <p:nvSpPr>
          <p:cNvPr id="125" name="Rectangle 19"/>
          <p:cNvSpPr>
            <a:spLocks noChangeArrowheads="1"/>
          </p:cNvSpPr>
          <p:nvPr/>
        </p:nvSpPr>
        <p:spPr bwMode="auto">
          <a:xfrm>
            <a:off x="0" y="5715000"/>
            <a:ext cx="3048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23.Pengindahan </a:t>
            </a:r>
            <a:r>
              <a:rPr lang="en-MY" sz="600" b="1" dirty="0" err="1">
                <a:latin typeface="Century Gothic" pitchFamily="34" charset="0"/>
              </a:rPr>
              <a:t>Pintu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Masuk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Jalan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Protokol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Batu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Anam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5835134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21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24.Peningkatan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Imej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Kawasan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Stesen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Bas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dan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Teksi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Gemas</a:t>
            </a:r>
            <a:endParaRPr lang="en-MY" sz="600" b="1" dirty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7" name="Rectangle 26"/>
          <p:cNvSpPr>
            <a:spLocks noChangeArrowheads="1"/>
          </p:cNvSpPr>
          <p:nvPr/>
        </p:nvSpPr>
        <p:spPr bwMode="auto">
          <a:xfrm>
            <a:off x="0" y="5943600"/>
            <a:ext cx="2895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25.Taman </a:t>
            </a:r>
            <a:r>
              <a:rPr lang="en-MY" sz="600" b="1" dirty="0" err="1">
                <a:latin typeface="Century Gothic" pitchFamily="34" charset="0"/>
              </a:rPr>
              <a:t>Rekreasi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Tapak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Pengeboman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Jambatan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Putus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29" name="Rectangle 30"/>
          <p:cNvSpPr>
            <a:spLocks noChangeArrowheads="1"/>
          </p:cNvSpPr>
          <p:nvPr/>
        </p:nvSpPr>
        <p:spPr bwMode="auto">
          <a:xfrm>
            <a:off x="0" y="6063734"/>
            <a:ext cx="2971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26.Naik </a:t>
            </a:r>
            <a:r>
              <a:rPr lang="en-MY" sz="600" b="1" dirty="0" err="1">
                <a:latin typeface="Century Gothic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Dataran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30" name="Rectangle 34"/>
          <p:cNvSpPr>
            <a:spLocks noChangeArrowheads="1"/>
          </p:cNvSpPr>
          <p:nvPr/>
        </p:nvSpPr>
        <p:spPr bwMode="auto">
          <a:xfrm>
            <a:off x="0" y="6172200"/>
            <a:ext cx="2895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27.Rangkaian </a:t>
            </a:r>
            <a:r>
              <a:rPr lang="en-MY" sz="600" b="1" dirty="0" err="1">
                <a:latin typeface="Century Gothic" pitchFamily="34" charset="0"/>
              </a:rPr>
              <a:t>Laluan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Pejalan</a:t>
            </a:r>
            <a:r>
              <a:rPr lang="en-MY" sz="600" b="1" dirty="0">
                <a:latin typeface="Century Gothic" pitchFamily="34" charset="0"/>
              </a:rPr>
              <a:t> Kaki Bandar</a:t>
            </a:r>
          </a:p>
        </p:txBody>
      </p:sp>
      <p:sp>
        <p:nvSpPr>
          <p:cNvPr id="131" name="Rectangle 38"/>
          <p:cNvSpPr>
            <a:spLocks noChangeArrowheads="1"/>
          </p:cNvSpPr>
          <p:nvPr/>
        </p:nvSpPr>
        <p:spPr bwMode="auto">
          <a:xfrm>
            <a:off x="0" y="6292334"/>
            <a:ext cx="2971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28.Cadangan Mural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i="1" dirty="0">
                <a:latin typeface="Century Gothic" pitchFamily="34" charset="0"/>
              </a:rPr>
              <a:t>Back to Lane</a:t>
            </a:r>
          </a:p>
        </p:txBody>
      </p:sp>
      <p:sp>
        <p:nvSpPr>
          <p:cNvPr id="133" name="Rectangle 42"/>
          <p:cNvSpPr>
            <a:spLocks noChangeArrowheads="1"/>
          </p:cNvSpPr>
          <p:nvPr/>
        </p:nvSpPr>
        <p:spPr bwMode="auto">
          <a:xfrm>
            <a:off x="1" y="6368534"/>
            <a:ext cx="3048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29.Cadangan Pembangunan </a:t>
            </a:r>
            <a:r>
              <a:rPr lang="en-MY" sz="600" b="1" dirty="0" err="1">
                <a:latin typeface="Century Gothic" pitchFamily="34" charset="0"/>
              </a:rPr>
              <a:t>Muzium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Keretapi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34" name="Rectangle 46"/>
          <p:cNvSpPr>
            <a:spLocks noChangeArrowheads="1"/>
          </p:cNvSpPr>
          <p:nvPr/>
        </p:nvSpPr>
        <p:spPr bwMode="auto">
          <a:xfrm>
            <a:off x="0" y="6477000"/>
            <a:ext cx="1905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30.Naik </a:t>
            </a:r>
            <a:r>
              <a:rPr lang="en-MY" sz="600" b="1" dirty="0" err="1">
                <a:latin typeface="Century Gothic" pitchFamily="34" charset="0"/>
              </a:rPr>
              <a:t>Taraf</a:t>
            </a:r>
            <a:r>
              <a:rPr lang="en-MY" sz="600" b="1" dirty="0">
                <a:latin typeface="Century Gothic" pitchFamily="34" charset="0"/>
              </a:rPr>
              <a:t> Taman </a:t>
            </a:r>
            <a:r>
              <a:rPr lang="en-MY" sz="600" b="1" dirty="0" err="1">
                <a:latin typeface="Century Gothic" pitchFamily="34" charset="0"/>
              </a:rPr>
              <a:t>Rekreasi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35" name="Rectangle 113"/>
          <p:cNvSpPr>
            <a:spLocks noChangeArrowheads="1"/>
          </p:cNvSpPr>
          <p:nvPr/>
        </p:nvSpPr>
        <p:spPr bwMode="auto">
          <a:xfrm>
            <a:off x="0" y="6597134"/>
            <a:ext cx="1828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MY" sz="600" b="1" dirty="0">
                <a:latin typeface="Century Gothic" pitchFamily="34" charset="0"/>
              </a:rPr>
              <a:t>31.Cadangan </a:t>
            </a:r>
            <a:r>
              <a:rPr lang="en-MY" sz="600" b="1" dirty="0" err="1">
                <a:latin typeface="Century Gothic" pitchFamily="34" charset="0"/>
              </a:rPr>
              <a:t>Pintu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Gerbang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Kem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Tentera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137" name="Rectangle 117"/>
          <p:cNvSpPr>
            <a:spLocks noChangeArrowheads="1"/>
          </p:cNvSpPr>
          <p:nvPr/>
        </p:nvSpPr>
        <p:spPr bwMode="auto">
          <a:xfrm>
            <a:off x="0" y="6705600"/>
            <a:ext cx="2286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30275" eaLnBrk="1" hangingPunct="1"/>
            <a:r>
              <a:rPr lang="en-MY" sz="600" b="1" dirty="0">
                <a:latin typeface="Century Gothic" pitchFamily="34" charset="0"/>
              </a:rPr>
              <a:t>32.Mini Stadium </a:t>
            </a:r>
            <a:r>
              <a:rPr lang="en-MY" sz="600" b="1" dirty="0" err="1">
                <a:latin typeface="Century Gothic" pitchFamily="34" charset="0"/>
              </a:rPr>
              <a:t>dan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Kompleks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Sukan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" y="2285226"/>
            <a:ext cx="396239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30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6.Pembangunan </a:t>
            </a:r>
            <a:r>
              <a:rPr lang="en-MY" sz="600" b="1" i="1" spc="52" dirty="0">
                <a:latin typeface="Century Gothic" pitchFamily="34" charset="0"/>
                <a:cs typeface="Arial" panose="020B0604020202020204" pitchFamily="34" charset="0"/>
              </a:rPr>
              <a:t>Transit Oriented Development 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(TOD) :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Stesen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Keretapi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Gemas</a:t>
            </a:r>
            <a:endParaRPr lang="en-MY" sz="600" b="1" dirty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0" y="2377559"/>
            <a:ext cx="3581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21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7.Memajukan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Kawasan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Perindustrian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Kuala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Sg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.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Gemas</a:t>
            </a:r>
            <a:endParaRPr lang="en-MY" sz="600" b="1" dirty="0">
              <a:latin typeface="Century Gothic" pitchFamily="34" charset="0"/>
            </a:endParaRPr>
          </a:p>
        </p:txBody>
      </p:sp>
      <p:sp>
        <p:nvSpPr>
          <p:cNvPr id="70" name="Rectangle 73"/>
          <p:cNvSpPr>
            <a:spLocks noChangeArrowheads="1"/>
          </p:cNvSpPr>
          <p:nvPr/>
        </p:nvSpPr>
        <p:spPr bwMode="auto">
          <a:xfrm>
            <a:off x="0" y="2181225"/>
            <a:ext cx="2438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5. Pembangunan </a:t>
            </a:r>
            <a:r>
              <a:rPr lang="en-MY" sz="600" b="1" dirty="0" err="1">
                <a:latin typeface="Century Gothic" pitchFamily="34" charset="0"/>
              </a:rPr>
              <a:t>Perumahan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Berkonsep</a:t>
            </a:r>
            <a:r>
              <a:rPr lang="en-MY" sz="600" b="1" dirty="0">
                <a:latin typeface="Century Gothic" pitchFamily="34" charset="0"/>
              </a:rPr>
              <a:t> TOD</a:t>
            </a: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0" y="2072759"/>
            <a:ext cx="2209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MY" sz="600" b="1" dirty="0">
                <a:latin typeface="Century Gothic" pitchFamily="34" charset="0"/>
              </a:rPr>
              <a:t>4. </a:t>
            </a:r>
            <a:r>
              <a:rPr lang="en-MY" sz="600" b="1" dirty="0" err="1">
                <a:latin typeface="Century Gothic" pitchFamily="34" charset="0"/>
              </a:rPr>
              <a:t>Penternakan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Ruminan</a:t>
            </a:r>
            <a:r>
              <a:rPr lang="en-MY" sz="600" b="1" dirty="0">
                <a:latin typeface="Century Gothic" pitchFamily="34" charset="0"/>
              </a:rPr>
              <a:t> </a:t>
            </a:r>
            <a:r>
              <a:rPr lang="en-MY" sz="600" b="1" dirty="0" err="1">
                <a:latin typeface="Century Gothic" pitchFamily="34" charset="0"/>
              </a:rPr>
              <a:t>Berintegrasi</a:t>
            </a:r>
            <a:endParaRPr lang="en-MY" sz="600" b="1" dirty="0">
              <a:latin typeface="Century Gothic" pitchFamily="34" charset="0"/>
            </a:endParaRPr>
          </a:p>
        </p:txBody>
      </p:sp>
      <p:pic>
        <p:nvPicPr>
          <p:cNvPr id="13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572000"/>
            <a:ext cx="1029298" cy="72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1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6096000"/>
            <a:ext cx="1043147" cy="62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2" name="Picture 86"/>
          <p:cNvPicPr>
            <a:picLocks noChangeAspect="1"/>
          </p:cNvPicPr>
          <p:nvPr/>
        </p:nvPicPr>
        <p:blipFill>
          <a:blip r:embed="rId5" cstate="print"/>
          <a:srcRect l="12518" r="114"/>
          <a:stretch>
            <a:fillRect/>
          </a:stretch>
        </p:blipFill>
        <p:spPr bwMode="auto">
          <a:xfrm>
            <a:off x="8077200" y="4648200"/>
            <a:ext cx="1066800" cy="171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43" name="Picture 4" descr="D:\Mursyida\RESEARCH RSN RTD RKK\RKK Gemas\3D KEM SYED SIRAJJUDIN\SYED 9.jpg"/>
          <p:cNvPicPr>
            <a:picLocks noChangeAspect="1" noChangeArrowheads="1"/>
          </p:cNvPicPr>
          <p:nvPr/>
        </p:nvPicPr>
        <p:blipFill>
          <a:blip r:embed="rId6" cstate="print"/>
          <a:srcRect l="3402" t="6280" r="4252" b="16414"/>
          <a:stretch>
            <a:fillRect/>
          </a:stretch>
        </p:blipFill>
        <p:spPr bwMode="auto">
          <a:xfrm>
            <a:off x="3505200" y="5410200"/>
            <a:ext cx="1055060" cy="586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6" name="Picture 145" descr="G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3810000"/>
            <a:ext cx="1032013" cy="645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5" name="Rectangle 144"/>
          <p:cNvSpPr/>
          <p:nvPr/>
        </p:nvSpPr>
        <p:spPr>
          <a:xfrm>
            <a:off x="0" y="2482334"/>
            <a:ext cx="3581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21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8.Jalan </a:t>
            </a:r>
            <a:r>
              <a:rPr lang="en-MY" sz="600" b="1" spc="52" dirty="0" err="1">
                <a:latin typeface="Century Gothic" pitchFamily="34" charset="0"/>
                <a:cs typeface="Arial" panose="020B0604020202020204" pitchFamily="34" charset="0"/>
              </a:rPr>
              <a:t>Gemas</a:t>
            </a:r>
            <a:r>
              <a:rPr lang="en-MY" sz="600" b="1" spc="52" dirty="0">
                <a:latin typeface="Century Gothic" pitchFamily="34" charset="0"/>
                <a:cs typeface="Arial" panose="020B0604020202020204" pitchFamily="34" charset="0"/>
              </a:rPr>
              <a:t> By Pass</a:t>
            </a:r>
            <a:endParaRPr lang="en-MY" sz="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5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7848600" y="2209800"/>
            <a:ext cx="1295400" cy="312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572000" y="2209800"/>
            <a:ext cx="3276600" cy="312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1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3637" y="5385214"/>
            <a:ext cx="4600363" cy="1472786"/>
          </a:xfrm>
          <a:prstGeom prst="rect">
            <a:avLst/>
          </a:prstGeom>
        </p:spPr>
      </p:pic>
      <p:pic>
        <p:nvPicPr>
          <p:cNvPr id="42" name="Picture 4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217820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24600" y="3909613"/>
            <a:ext cx="1524000" cy="281387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NEGERI SEMBILAN</a:t>
            </a:r>
            <a:endParaRPr lang="en-MY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2438400"/>
            <a:ext cx="533400" cy="49683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Display" pitchFamily="18" charset="0"/>
              </a:rPr>
              <a:t>&amp;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85991" y="2438400"/>
            <a:ext cx="1157809" cy="435276"/>
          </a:xfrm>
          <a:prstGeom prst="rect">
            <a:avLst/>
          </a:prstGeom>
          <a:noFill/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en-US" sz="2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Publisiti</a:t>
            </a:r>
            <a:endParaRPr lang="en-US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79021" y="2667000"/>
            <a:ext cx="2469579" cy="435276"/>
          </a:xfrm>
          <a:prstGeom prst="rect">
            <a:avLst/>
          </a:prstGeom>
          <a:noFill/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en-US" sz="2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Penyertaan</a:t>
            </a:r>
            <a:r>
              <a:rPr lang="en-US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Awam</a:t>
            </a:r>
            <a:endParaRPr lang="en-US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4206" y="2309413"/>
            <a:ext cx="2418194" cy="281387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r"/>
            <a:r>
              <a:rPr lang="en-US" sz="1400" b="1" dirty="0">
                <a:latin typeface="Century Gothic" pitchFamily="34" charset="0"/>
                <a:cs typeface="Times New Roman" pitchFamily="18" charset="0"/>
              </a:rPr>
              <a:t>Program</a:t>
            </a:r>
            <a:endParaRPr lang="en-MY" sz="14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109" y="108857"/>
            <a:ext cx="2104571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endParaRPr lang="en-US" sz="800" dirty="0"/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30933" y="1"/>
            <a:ext cx="4441067" cy="20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en-US" sz="900" b="1" dirty="0">
                <a:latin typeface="Century Gothic" pitchFamily="34" charset="0"/>
              </a:rPr>
              <a:t>BAGAIMANA ANDA BOLEH MENYEMAK LAPORAN :</a:t>
            </a:r>
            <a:endParaRPr lang="en-MY" sz="900" b="1" dirty="0"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45" y="170026"/>
            <a:ext cx="4540155" cy="312165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/>
            <a:r>
              <a:rPr lang="en-US" sz="800" dirty="0"/>
              <a:t>Baca dan </a:t>
            </a:r>
            <a:r>
              <a:rPr lang="en-US" sz="800" dirty="0" err="1"/>
              <a:t>periksa</a:t>
            </a:r>
            <a:r>
              <a:rPr lang="en-US" sz="800" dirty="0"/>
              <a:t> </a:t>
            </a:r>
            <a:r>
              <a:rPr lang="en-US" sz="800" dirty="0" err="1"/>
              <a:t>kandungan</a:t>
            </a:r>
            <a:r>
              <a:rPr lang="en-US" sz="800" dirty="0"/>
              <a:t> </a:t>
            </a:r>
            <a:r>
              <a:rPr lang="en-US" sz="800" dirty="0" err="1"/>
              <a:t>laporan</a:t>
            </a:r>
            <a:r>
              <a:rPr lang="en-US" sz="800" dirty="0"/>
              <a:t> </a:t>
            </a:r>
            <a:r>
              <a:rPr lang="en-US" sz="800" dirty="0" err="1"/>
              <a:t>Draf</a:t>
            </a:r>
            <a:r>
              <a:rPr lang="en-US" sz="800" dirty="0"/>
              <a:t> </a:t>
            </a:r>
            <a:r>
              <a:rPr lang="en-US" sz="800" dirty="0" err="1"/>
              <a:t>Rancangan</a:t>
            </a:r>
            <a:r>
              <a:rPr lang="en-US" sz="800" dirty="0"/>
              <a:t> Kawasan Khas Gemas, Negeri Sembilan yang </a:t>
            </a:r>
            <a:r>
              <a:rPr lang="en-US" sz="800" dirty="0" err="1"/>
              <a:t>boleh</a:t>
            </a:r>
            <a:r>
              <a:rPr lang="en-US" sz="800" dirty="0"/>
              <a:t> </a:t>
            </a:r>
            <a:r>
              <a:rPr lang="en-US" sz="800" dirty="0" err="1"/>
              <a:t>didapati</a:t>
            </a:r>
            <a:r>
              <a:rPr lang="en-US" sz="800" dirty="0"/>
              <a:t> di </a:t>
            </a:r>
            <a:r>
              <a:rPr lang="en-US" sz="800" dirty="0" err="1"/>
              <a:t>tempat-tempat</a:t>
            </a:r>
            <a:r>
              <a:rPr lang="en-US" sz="800" dirty="0"/>
              <a:t> </a:t>
            </a:r>
            <a:r>
              <a:rPr lang="en-US" sz="800" dirty="0" err="1"/>
              <a:t>pemeriksaan</a:t>
            </a:r>
            <a:r>
              <a:rPr lang="en-US" sz="800" dirty="0"/>
              <a:t> </a:t>
            </a:r>
            <a:r>
              <a:rPr lang="en-US" sz="800" dirty="0" err="1"/>
              <a:t>laporan</a:t>
            </a:r>
            <a:r>
              <a:rPr lang="en-US" sz="800" dirty="0"/>
              <a:t> yang </a:t>
            </a:r>
            <a:r>
              <a:rPr lang="en-US" sz="800" dirty="0" err="1"/>
              <a:t>telah</a:t>
            </a:r>
            <a:r>
              <a:rPr lang="en-US" sz="800" dirty="0"/>
              <a:t> </a:t>
            </a:r>
            <a:r>
              <a:rPr lang="en-US" sz="800" dirty="0" err="1"/>
              <a:t>ditetapkan</a:t>
            </a:r>
            <a:r>
              <a:rPr lang="en-US" sz="800" dirty="0"/>
              <a:t> 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845" y="1030146"/>
            <a:ext cx="4540155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/>
            <a:r>
              <a:rPr lang="en-US" sz="800" dirty="0" err="1"/>
              <a:t>Semak</a:t>
            </a:r>
            <a:r>
              <a:rPr lang="en-US" sz="800" dirty="0"/>
              <a:t> </a:t>
            </a:r>
            <a:r>
              <a:rPr lang="en-US" sz="800" dirty="0" err="1"/>
              <a:t>cadangan</a:t>
            </a:r>
            <a:r>
              <a:rPr lang="en-US" sz="800" dirty="0"/>
              <a:t> </a:t>
            </a:r>
            <a:r>
              <a:rPr lang="en-US" sz="800" dirty="0" err="1"/>
              <a:t>projek-projek</a:t>
            </a:r>
            <a:r>
              <a:rPr lang="en-US" sz="800" dirty="0"/>
              <a:t> </a:t>
            </a:r>
            <a:r>
              <a:rPr lang="en-US" sz="800" dirty="0" err="1"/>
              <a:t>pembangunan</a:t>
            </a:r>
            <a:r>
              <a:rPr lang="en-US" sz="800" dirty="0"/>
              <a:t> yang </a:t>
            </a:r>
            <a:r>
              <a:rPr lang="en-US" sz="800" dirty="0" err="1"/>
              <a:t>dikemukakan</a:t>
            </a:r>
            <a:r>
              <a:rPr lang="en-US" sz="800" dirty="0"/>
              <a:t> </a:t>
            </a:r>
            <a:r>
              <a:rPr lang="en-US" sz="800" dirty="0" err="1"/>
              <a:t>di</a:t>
            </a:r>
            <a:r>
              <a:rPr lang="en-US" sz="800" dirty="0"/>
              <a:t> </a:t>
            </a:r>
            <a:r>
              <a:rPr lang="en-US" sz="800" dirty="0" err="1"/>
              <a:t>dalam</a:t>
            </a:r>
            <a:r>
              <a:rPr lang="en-US" sz="800" dirty="0"/>
              <a:t> </a:t>
            </a:r>
            <a:r>
              <a:rPr lang="en-US" sz="800" dirty="0" err="1"/>
              <a:t>laporan</a:t>
            </a:r>
            <a:r>
              <a:rPr lang="en-US" sz="800" dirty="0"/>
              <a:t> </a:t>
            </a:r>
            <a:r>
              <a:rPr lang="en-US" sz="800" dirty="0" err="1"/>
              <a:t>ini</a:t>
            </a:r>
            <a:r>
              <a:rPr lang="en-US" sz="800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45" y="1219200"/>
            <a:ext cx="4540155" cy="43527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/>
            <a:r>
              <a:rPr lang="en-US" sz="800" dirty="0" err="1"/>
              <a:t>Sekiranya</a:t>
            </a:r>
            <a:r>
              <a:rPr lang="en-US" sz="800" dirty="0"/>
              <a:t> </a:t>
            </a:r>
            <a:r>
              <a:rPr lang="en-US" sz="800" dirty="0" err="1"/>
              <a:t>anda</a:t>
            </a:r>
            <a:r>
              <a:rPr lang="en-US" sz="800" dirty="0"/>
              <a:t> </a:t>
            </a:r>
            <a:r>
              <a:rPr lang="en-US" sz="800" dirty="0" err="1"/>
              <a:t>mempunyai</a:t>
            </a:r>
            <a:r>
              <a:rPr lang="en-US" sz="800" dirty="0"/>
              <a:t> </a:t>
            </a:r>
            <a:r>
              <a:rPr lang="en-US" sz="800" dirty="0" err="1"/>
              <a:t>sebarang</a:t>
            </a:r>
            <a:r>
              <a:rPr lang="en-US" sz="800" dirty="0"/>
              <a:t> </a:t>
            </a:r>
            <a:r>
              <a:rPr lang="en-US" sz="800" dirty="0" err="1"/>
              <a:t>ulasan</a:t>
            </a:r>
            <a:r>
              <a:rPr lang="en-US" sz="800" dirty="0"/>
              <a:t>, </a:t>
            </a:r>
            <a:r>
              <a:rPr lang="en-US" sz="800" dirty="0" err="1"/>
              <a:t>cadangan</a:t>
            </a:r>
            <a:r>
              <a:rPr lang="en-US" sz="800" dirty="0"/>
              <a:t> </a:t>
            </a:r>
            <a:r>
              <a:rPr lang="en-US" sz="800" dirty="0" err="1"/>
              <a:t>mahu</a:t>
            </a:r>
            <a:r>
              <a:rPr lang="en-US" sz="800" dirty="0"/>
              <a:t> pun </a:t>
            </a:r>
            <a:r>
              <a:rPr lang="en-US" sz="800" dirty="0" err="1"/>
              <a:t>bantahan</a:t>
            </a:r>
            <a:r>
              <a:rPr lang="en-US" sz="800" dirty="0"/>
              <a:t> </a:t>
            </a:r>
            <a:r>
              <a:rPr lang="en-US" sz="800" dirty="0" err="1"/>
              <a:t>terhadap</a:t>
            </a:r>
            <a:r>
              <a:rPr lang="en-US" sz="800" dirty="0"/>
              <a:t> </a:t>
            </a:r>
            <a:r>
              <a:rPr lang="en-US" sz="800" dirty="0" err="1"/>
              <a:t>kandungan</a:t>
            </a:r>
            <a:r>
              <a:rPr lang="en-US" sz="800" dirty="0"/>
              <a:t> </a:t>
            </a:r>
            <a:r>
              <a:rPr lang="en-US" sz="800" dirty="0" err="1"/>
              <a:t>laporan</a:t>
            </a:r>
            <a:r>
              <a:rPr lang="en-US" sz="800" dirty="0"/>
              <a:t> </a:t>
            </a:r>
            <a:r>
              <a:rPr lang="en-US" sz="800" dirty="0" err="1"/>
              <a:t>tersebut</a:t>
            </a:r>
            <a:r>
              <a:rPr lang="en-US" sz="800" dirty="0"/>
              <a:t>, </a:t>
            </a:r>
            <a:r>
              <a:rPr lang="en-US" sz="800" dirty="0" err="1"/>
              <a:t>sila</a:t>
            </a:r>
            <a:r>
              <a:rPr lang="en-US" sz="800" dirty="0"/>
              <a:t> </a:t>
            </a:r>
            <a:r>
              <a:rPr lang="en-US" sz="800" dirty="0" err="1"/>
              <a:t>dapatkan</a:t>
            </a:r>
            <a:r>
              <a:rPr lang="en-US" sz="800" dirty="0"/>
              <a:t> </a:t>
            </a:r>
            <a:r>
              <a:rPr lang="en-US" sz="800" dirty="0" err="1"/>
              <a:t>borang</a:t>
            </a:r>
            <a:r>
              <a:rPr lang="en-US" sz="800" dirty="0"/>
              <a:t> </a:t>
            </a:r>
            <a:r>
              <a:rPr lang="en-US" sz="800" dirty="0" err="1"/>
              <a:t>bantahan</a:t>
            </a:r>
            <a:r>
              <a:rPr lang="en-US" sz="800" dirty="0"/>
              <a:t> </a:t>
            </a:r>
            <a:r>
              <a:rPr lang="en-US" sz="800" dirty="0" err="1"/>
              <a:t>dan</a:t>
            </a:r>
            <a:r>
              <a:rPr lang="en-US" sz="800" dirty="0"/>
              <a:t> </a:t>
            </a:r>
            <a:r>
              <a:rPr lang="en-US" sz="800" dirty="0" err="1"/>
              <a:t>representasi</a:t>
            </a:r>
            <a:r>
              <a:rPr lang="en-US" sz="800" dirty="0"/>
              <a:t> yang </a:t>
            </a:r>
            <a:r>
              <a:rPr lang="en-US" sz="800" dirty="0" err="1"/>
              <a:t>disediakan</a:t>
            </a:r>
            <a:r>
              <a:rPr lang="en-US" sz="800" dirty="0"/>
              <a:t> </a:t>
            </a:r>
            <a:r>
              <a:rPr lang="en-US" sz="800" dirty="0" err="1"/>
              <a:t>dan</a:t>
            </a:r>
            <a:r>
              <a:rPr lang="en-US" sz="800" dirty="0"/>
              <a:t> </a:t>
            </a:r>
            <a:r>
              <a:rPr lang="en-US" sz="800" dirty="0" err="1"/>
              <a:t>kemukakan</a:t>
            </a:r>
            <a:r>
              <a:rPr lang="en-US" sz="800" dirty="0"/>
              <a:t> </a:t>
            </a:r>
            <a:r>
              <a:rPr lang="en-US" sz="800" dirty="0" err="1"/>
              <a:t>kembali</a:t>
            </a:r>
            <a:r>
              <a:rPr lang="en-US" sz="800" dirty="0"/>
              <a:t> </a:t>
            </a:r>
            <a:r>
              <a:rPr lang="en-US" sz="800" dirty="0" err="1"/>
              <a:t>kepada</a:t>
            </a:r>
            <a:r>
              <a:rPr lang="en-US" sz="800" dirty="0"/>
              <a:t> </a:t>
            </a:r>
            <a:r>
              <a:rPr lang="en-US" sz="800" dirty="0" err="1"/>
              <a:t>alamat</a:t>
            </a:r>
            <a:r>
              <a:rPr lang="en-US" sz="800" dirty="0"/>
              <a:t> </a:t>
            </a:r>
            <a:r>
              <a:rPr lang="en-US" sz="800" dirty="0" err="1"/>
              <a:t>di</a:t>
            </a:r>
            <a:r>
              <a:rPr lang="en-US" sz="800" dirty="0"/>
              <a:t> </a:t>
            </a:r>
            <a:r>
              <a:rPr lang="en-US" sz="800" dirty="0" err="1"/>
              <a:t>bawah</a:t>
            </a:r>
            <a:r>
              <a:rPr lang="en-US" sz="800" dirty="0"/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845" y="1669035"/>
            <a:ext cx="4540155" cy="312165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/>
            <a:r>
              <a:rPr lang="en-US" sz="800" dirty="0" err="1"/>
              <a:t>Bantahan</a:t>
            </a:r>
            <a:r>
              <a:rPr lang="en-US" sz="800" dirty="0"/>
              <a:t> </a:t>
            </a:r>
            <a:r>
              <a:rPr lang="en-US" sz="800" dirty="0" err="1"/>
              <a:t>terhadap</a:t>
            </a:r>
            <a:r>
              <a:rPr lang="en-US" sz="800" dirty="0"/>
              <a:t> </a:t>
            </a:r>
            <a:r>
              <a:rPr lang="en-US" sz="800" dirty="0" err="1"/>
              <a:t>atau</a:t>
            </a:r>
            <a:r>
              <a:rPr lang="en-US" sz="800" dirty="0"/>
              <a:t> </a:t>
            </a:r>
            <a:r>
              <a:rPr lang="en-US" sz="800" dirty="0" err="1"/>
              <a:t>representasi</a:t>
            </a:r>
            <a:r>
              <a:rPr lang="en-US" sz="800" dirty="0"/>
              <a:t> </a:t>
            </a:r>
            <a:r>
              <a:rPr lang="en-US" sz="800" dirty="0" err="1"/>
              <a:t>berkenaan</a:t>
            </a:r>
            <a:r>
              <a:rPr lang="en-US" sz="800" dirty="0"/>
              <a:t> </a:t>
            </a:r>
            <a:r>
              <a:rPr lang="en-US" sz="800" dirty="0" err="1"/>
              <a:t>dengan</a:t>
            </a:r>
            <a:r>
              <a:rPr lang="en-US" sz="800" dirty="0"/>
              <a:t> </a:t>
            </a:r>
            <a:r>
              <a:rPr lang="en-US" sz="800" dirty="0" err="1"/>
              <a:t>rancangan</a:t>
            </a:r>
            <a:r>
              <a:rPr lang="en-US" sz="800" dirty="0"/>
              <a:t> </a:t>
            </a:r>
            <a:r>
              <a:rPr lang="en-US" sz="800" dirty="0" err="1"/>
              <a:t>itu</a:t>
            </a:r>
            <a:r>
              <a:rPr lang="en-US" sz="800" dirty="0"/>
              <a:t> </a:t>
            </a:r>
            <a:r>
              <a:rPr lang="en-US" sz="800" dirty="0" err="1"/>
              <a:t>boleh</a:t>
            </a:r>
            <a:r>
              <a:rPr lang="en-US" sz="800" dirty="0"/>
              <a:t> </a:t>
            </a:r>
            <a:r>
              <a:rPr lang="en-US" sz="800" dirty="0" err="1"/>
              <a:t>dibuat</a:t>
            </a:r>
            <a:r>
              <a:rPr lang="en-US" sz="800" dirty="0"/>
              <a:t> </a:t>
            </a:r>
            <a:r>
              <a:rPr lang="en-US" sz="800" dirty="0" err="1"/>
              <a:t>melalui</a:t>
            </a:r>
            <a:r>
              <a:rPr lang="en-US" sz="800" dirty="0"/>
              <a:t> </a:t>
            </a:r>
            <a:r>
              <a:rPr lang="en-US" sz="800" dirty="0" err="1"/>
              <a:t>borang</a:t>
            </a:r>
            <a:r>
              <a:rPr lang="en-US" sz="800" dirty="0"/>
              <a:t> </a:t>
            </a:r>
            <a:r>
              <a:rPr lang="en-US" sz="800" dirty="0" err="1"/>
              <a:t>bantahan</a:t>
            </a:r>
            <a:r>
              <a:rPr lang="en-US" sz="800" dirty="0"/>
              <a:t> </a:t>
            </a:r>
            <a:r>
              <a:rPr lang="en-US" sz="800" dirty="0" err="1"/>
              <a:t>awam</a:t>
            </a:r>
            <a:r>
              <a:rPr lang="en-US" sz="800" dirty="0"/>
              <a:t> yang </a:t>
            </a:r>
            <a:r>
              <a:rPr lang="en-US" sz="800" dirty="0" err="1"/>
              <a:t>disediakan</a:t>
            </a:r>
            <a:r>
              <a:rPr lang="en-US" sz="800" dirty="0"/>
              <a:t> </a:t>
            </a:r>
            <a:r>
              <a:rPr lang="en-US" sz="800" dirty="0" err="1"/>
              <a:t>atau</a:t>
            </a:r>
            <a:r>
              <a:rPr lang="en-US" sz="800" dirty="0"/>
              <a:t> </a:t>
            </a:r>
            <a:r>
              <a:rPr lang="en-US" sz="800" dirty="0" err="1"/>
              <a:t>surat</a:t>
            </a:r>
            <a:r>
              <a:rPr lang="en-US" sz="800" dirty="0"/>
              <a:t> memorandum </a:t>
            </a:r>
            <a:r>
              <a:rPr lang="en-US" sz="800" dirty="0" err="1"/>
              <a:t>selewat-lewatnya</a:t>
            </a:r>
            <a:r>
              <a:rPr lang="en-US" sz="800" dirty="0"/>
              <a:t> </a:t>
            </a:r>
            <a:r>
              <a:rPr lang="en-US" sz="800" dirty="0" err="1"/>
              <a:t>pada</a:t>
            </a:r>
            <a:r>
              <a:rPr lang="en-US" sz="800" dirty="0"/>
              <a:t> </a:t>
            </a:r>
            <a:r>
              <a:rPr lang="en-US" sz="800" b="1" dirty="0"/>
              <a:t>27 DISEMBER 2018.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845" y="1981200"/>
            <a:ext cx="4540155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/>
            <a:r>
              <a:rPr lang="en-US" sz="800" dirty="0" err="1"/>
              <a:t>Semua</a:t>
            </a:r>
            <a:r>
              <a:rPr lang="en-US" sz="800" dirty="0"/>
              <a:t> </a:t>
            </a:r>
            <a:r>
              <a:rPr lang="en-US" sz="800" dirty="0" err="1"/>
              <a:t>borang</a:t>
            </a:r>
            <a:r>
              <a:rPr lang="en-US" sz="800" dirty="0"/>
              <a:t> </a:t>
            </a:r>
            <a:r>
              <a:rPr lang="en-US" sz="800" dirty="0" err="1"/>
              <a:t>bantahan</a:t>
            </a:r>
            <a:r>
              <a:rPr lang="en-US" sz="800" dirty="0"/>
              <a:t> </a:t>
            </a:r>
            <a:r>
              <a:rPr lang="en-US" sz="800" dirty="0" err="1"/>
              <a:t>awam</a:t>
            </a:r>
            <a:r>
              <a:rPr lang="en-US" sz="800" dirty="0"/>
              <a:t> </a:t>
            </a:r>
            <a:r>
              <a:rPr lang="en-US" sz="800" dirty="0" err="1"/>
              <a:t>dan</a:t>
            </a:r>
            <a:r>
              <a:rPr lang="en-US" sz="800" dirty="0"/>
              <a:t> </a:t>
            </a:r>
            <a:r>
              <a:rPr lang="en-US" sz="800" dirty="0" err="1"/>
              <a:t>surat</a:t>
            </a:r>
            <a:r>
              <a:rPr lang="en-US" sz="800" dirty="0"/>
              <a:t> </a:t>
            </a:r>
            <a:r>
              <a:rPr lang="en-US" sz="800" dirty="0" err="1"/>
              <a:t>memorendum</a:t>
            </a:r>
            <a:r>
              <a:rPr lang="en-US" sz="800" dirty="0"/>
              <a:t> </a:t>
            </a:r>
            <a:r>
              <a:rPr lang="en-US" sz="800" dirty="0" err="1"/>
              <a:t>boleh</a:t>
            </a:r>
            <a:r>
              <a:rPr lang="en-US" sz="800" dirty="0"/>
              <a:t> </a:t>
            </a:r>
            <a:r>
              <a:rPr lang="en-US" sz="800" dirty="0" err="1"/>
              <a:t>di</a:t>
            </a:r>
            <a:r>
              <a:rPr lang="en-US" sz="800" dirty="0"/>
              <a:t> </a:t>
            </a:r>
            <a:r>
              <a:rPr lang="en-US" sz="800" dirty="0" err="1"/>
              <a:t>hantar</a:t>
            </a:r>
            <a:r>
              <a:rPr lang="en-US" sz="800" dirty="0"/>
              <a:t>/ </a:t>
            </a:r>
            <a:r>
              <a:rPr lang="en-US" sz="800" dirty="0" err="1"/>
              <a:t>faks</a:t>
            </a:r>
            <a:r>
              <a:rPr lang="en-US" sz="800" dirty="0"/>
              <a:t>/ email </a:t>
            </a:r>
            <a:r>
              <a:rPr lang="en-US" sz="800" dirty="0" err="1"/>
              <a:t>kepada</a:t>
            </a:r>
            <a:r>
              <a:rPr lang="en-US" sz="800" dirty="0"/>
              <a:t>:-</a:t>
            </a:r>
            <a:endParaRPr lang="en-US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2819400"/>
            <a:ext cx="4572000" cy="312165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/>
            <a:r>
              <a:rPr lang="en-US" sz="800" dirty="0" err="1"/>
              <a:t>Draf</a:t>
            </a:r>
            <a:r>
              <a:rPr lang="en-US" sz="800" dirty="0"/>
              <a:t> </a:t>
            </a:r>
            <a:r>
              <a:rPr lang="en-US" sz="800" dirty="0" err="1"/>
              <a:t>laporan</a:t>
            </a:r>
            <a:r>
              <a:rPr lang="en-US" sz="800" dirty="0"/>
              <a:t>, </a:t>
            </a:r>
            <a:r>
              <a:rPr lang="en-US" sz="800" dirty="0" err="1"/>
              <a:t>borang</a:t>
            </a:r>
            <a:r>
              <a:rPr lang="en-US" sz="800" dirty="0"/>
              <a:t> </a:t>
            </a:r>
            <a:r>
              <a:rPr lang="en-US" sz="800" dirty="0" err="1"/>
              <a:t>dan</a:t>
            </a:r>
            <a:r>
              <a:rPr lang="en-US" sz="800" dirty="0"/>
              <a:t> </a:t>
            </a:r>
            <a:r>
              <a:rPr lang="en-US" sz="800" dirty="0" err="1"/>
              <a:t>keterangan</a:t>
            </a:r>
            <a:r>
              <a:rPr lang="en-US" sz="800" dirty="0"/>
              <a:t> </a:t>
            </a:r>
            <a:r>
              <a:rPr lang="en-US" sz="800" dirty="0" err="1"/>
              <a:t>lanjut</a:t>
            </a:r>
            <a:r>
              <a:rPr lang="en-US" sz="800" dirty="0"/>
              <a:t> </a:t>
            </a:r>
            <a:r>
              <a:rPr lang="en-US" sz="800" dirty="0" err="1"/>
              <a:t>mengenai</a:t>
            </a:r>
            <a:r>
              <a:rPr lang="en-US" sz="800" dirty="0"/>
              <a:t> </a:t>
            </a:r>
            <a:r>
              <a:rPr lang="en-US" sz="800" b="1" dirty="0" err="1"/>
              <a:t>Rancangan</a:t>
            </a:r>
            <a:r>
              <a:rPr lang="en-US" sz="800" b="1" dirty="0"/>
              <a:t> </a:t>
            </a:r>
            <a:r>
              <a:rPr lang="en-US" sz="800" b="1" dirty="0" err="1"/>
              <a:t>Kawasan</a:t>
            </a:r>
            <a:r>
              <a:rPr lang="en-US" sz="800" b="1" dirty="0"/>
              <a:t> </a:t>
            </a:r>
            <a:r>
              <a:rPr lang="en-US" sz="800" b="1" dirty="0" err="1"/>
              <a:t>Khas</a:t>
            </a:r>
            <a:r>
              <a:rPr lang="en-US" sz="800" b="1" dirty="0"/>
              <a:t> </a:t>
            </a:r>
            <a:r>
              <a:rPr lang="en-US" sz="800" b="1" dirty="0" err="1"/>
              <a:t>Gemas</a:t>
            </a:r>
            <a:r>
              <a:rPr lang="en-US" sz="800" b="1" dirty="0"/>
              <a:t>, </a:t>
            </a:r>
            <a:r>
              <a:rPr lang="en-US" sz="800" b="1" dirty="0" err="1"/>
              <a:t>Negeri</a:t>
            </a:r>
            <a:r>
              <a:rPr lang="en-US" sz="800" b="1" dirty="0"/>
              <a:t> Sembilan </a:t>
            </a:r>
            <a:r>
              <a:rPr lang="en-US" sz="800" dirty="0" err="1"/>
              <a:t>ini</a:t>
            </a:r>
            <a:r>
              <a:rPr lang="en-US" sz="800" dirty="0"/>
              <a:t> </a:t>
            </a:r>
            <a:r>
              <a:rPr lang="en-US" sz="800" dirty="0" err="1"/>
              <a:t>juga</a:t>
            </a:r>
            <a:r>
              <a:rPr lang="en-US" sz="800" dirty="0"/>
              <a:t> </a:t>
            </a:r>
            <a:r>
              <a:rPr lang="en-US" sz="800" dirty="0" err="1"/>
              <a:t>boleh</a:t>
            </a:r>
            <a:r>
              <a:rPr lang="en-US" sz="800" dirty="0"/>
              <a:t> </a:t>
            </a:r>
            <a:r>
              <a:rPr lang="en-US" sz="800" dirty="0" err="1"/>
              <a:t>diperolehi</a:t>
            </a:r>
            <a:r>
              <a:rPr lang="en-US" sz="800" dirty="0"/>
              <a:t> di </a:t>
            </a:r>
            <a:r>
              <a:rPr lang="en-US" sz="800" dirty="0" err="1"/>
              <a:t>laman</a:t>
            </a:r>
            <a:r>
              <a:rPr lang="en-US" sz="800" dirty="0"/>
              <a:t> web </a:t>
            </a:r>
            <a:r>
              <a:rPr lang="en-US" sz="800" b="1" dirty="0"/>
              <a:t>epublisiti.townplan.gov.my/</a:t>
            </a:r>
            <a:r>
              <a:rPr lang="en-US" sz="800" b="1" dirty="0" err="1"/>
              <a:t>publisiti</a:t>
            </a:r>
            <a:r>
              <a:rPr lang="en-US" sz="800" b="1" dirty="0"/>
              <a:t>/</a:t>
            </a:r>
            <a:r>
              <a:rPr lang="en-US" sz="800" b="1" dirty="0" err="1"/>
              <a:t>rkkgemas</a:t>
            </a:r>
            <a:endParaRPr lang="en-US" sz="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124200"/>
            <a:ext cx="4572000" cy="312165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/>
            <a:r>
              <a:rPr lang="en-US" sz="800" dirty="0" err="1"/>
              <a:t>Bantahan</a:t>
            </a:r>
            <a:r>
              <a:rPr lang="en-US" sz="800" dirty="0"/>
              <a:t> </a:t>
            </a:r>
            <a:r>
              <a:rPr lang="en-US" sz="800" dirty="0" err="1"/>
              <a:t>dan</a:t>
            </a:r>
            <a:r>
              <a:rPr lang="en-US" sz="800" dirty="0"/>
              <a:t> </a:t>
            </a:r>
            <a:r>
              <a:rPr lang="en-US" sz="800" dirty="0" err="1"/>
              <a:t>representasi</a:t>
            </a:r>
            <a:r>
              <a:rPr lang="en-US" sz="800" dirty="0"/>
              <a:t> </a:t>
            </a:r>
            <a:r>
              <a:rPr lang="en-US" sz="800" dirty="0" err="1"/>
              <a:t>hendaklah</a:t>
            </a:r>
            <a:r>
              <a:rPr lang="en-US" sz="800" dirty="0"/>
              <a:t> </a:t>
            </a:r>
            <a:r>
              <a:rPr lang="en-US" sz="800" dirty="0" err="1"/>
              <a:t>menyatakan</a:t>
            </a:r>
            <a:r>
              <a:rPr lang="en-US" sz="800" dirty="0"/>
              <a:t> </a:t>
            </a:r>
            <a:r>
              <a:rPr lang="en-US" sz="800" dirty="0" err="1"/>
              <a:t>perkara-perkara</a:t>
            </a:r>
            <a:r>
              <a:rPr lang="en-US" sz="800" dirty="0"/>
              <a:t> yang </a:t>
            </a:r>
            <a:r>
              <a:rPr lang="en-US" sz="800" dirty="0" err="1"/>
              <a:t>berkaitan</a:t>
            </a:r>
            <a:r>
              <a:rPr lang="en-US" sz="800" dirty="0"/>
              <a:t> </a:t>
            </a:r>
            <a:r>
              <a:rPr lang="en-US" sz="800" dirty="0" err="1"/>
              <a:t>dengan</a:t>
            </a:r>
            <a:r>
              <a:rPr lang="en-US" sz="800" dirty="0"/>
              <a:t> </a:t>
            </a:r>
            <a:r>
              <a:rPr lang="en-US" sz="800" dirty="0" err="1"/>
              <a:t>cadangan</a:t>
            </a:r>
            <a:r>
              <a:rPr lang="en-US" sz="800" dirty="0"/>
              <a:t> </a:t>
            </a:r>
            <a:r>
              <a:rPr lang="en-US" sz="800" dirty="0" err="1"/>
              <a:t>dan</a:t>
            </a:r>
            <a:r>
              <a:rPr lang="en-US" sz="800" dirty="0"/>
              <a:t> </a:t>
            </a:r>
            <a:r>
              <a:rPr lang="en-US" sz="800" dirty="0" err="1"/>
              <a:t>garis</a:t>
            </a:r>
            <a:r>
              <a:rPr lang="en-US" sz="800" dirty="0"/>
              <a:t> </a:t>
            </a:r>
            <a:r>
              <a:rPr lang="en-US" sz="800" dirty="0" err="1"/>
              <a:t>panduan</a:t>
            </a:r>
            <a:r>
              <a:rPr lang="en-US" sz="800" dirty="0"/>
              <a:t> </a:t>
            </a:r>
            <a:r>
              <a:rPr lang="en-US" sz="800" dirty="0" err="1"/>
              <a:t>Laporan</a:t>
            </a:r>
            <a:r>
              <a:rPr lang="en-US" sz="800" dirty="0"/>
              <a:t> </a:t>
            </a:r>
            <a:r>
              <a:rPr lang="en-US" sz="800" dirty="0" err="1"/>
              <a:t>Draf</a:t>
            </a:r>
            <a:r>
              <a:rPr lang="en-US" sz="800" dirty="0"/>
              <a:t> </a:t>
            </a:r>
            <a:r>
              <a:rPr lang="en-US" sz="800" dirty="0" err="1"/>
              <a:t>Rancangan</a:t>
            </a:r>
            <a:r>
              <a:rPr lang="en-US" sz="800" dirty="0"/>
              <a:t> </a:t>
            </a:r>
            <a:r>
              <a:rPr lang="en-US" sz="800" dirty="0" err="1"/>
              <a:t>Kawasan</a:t>
            </a:r>
            <a:r>
              <a:rPr lang="en-US" sz="800" dirty="0"/>
              <a:t> </a:t>
            </a:r>
            <a:r>
              <a:rPr lang="en-US" sz="800" dirty="0" err="1"/>
              <a:t>Khas</a:t>
            </a:r>
            <a:r>
              <a:rPr lang="en-US" sz="800" dirty="0"/>
              <a:t> </a:t>
            </a:r>
            <a:r>
              <a:rPr lang="en-US" sz="800" dirty="0" err="1"/>
              <a:t>Gemas</a:t>
            </a:r>
            <a:r>
              <a:rPr lang="en-US" sz="800" dirty="0"/>
              <a:t> </a:t>
            </a:r>
            <a:r>
              <a:rPr lang="en-US" sz="800" dirty="0" err="1"/>
              <a:t>Negeri</a:t>
            </a:r>
            <a:r>
              <a:rPr lang="en-US" sz="800" dirty="0"/>
              <a:t> Sembilan.</a:t>
            </a:r>
            <a:endParaRPr lang="en-US" sz="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7714" y="356014"/>
            <a:ext cx="2830286" cy="927718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/>
            <a:endParaRPr lang="en-US" sz="800" b="1" dirty="0"/>
          </a:p>
          <a:p>
            <a:pPr algn="just">
              <a:buFont typeface="Arial" pitchFamily="34" charset="0"/>
              <a:buChar char="•"/>
            </a:pPr>
            <a:r>
              <a:rPr lang="en-US" sz="800" b="1" dirty="0" err="1"/>
              <a:t>Pejabat</a:t>
            </a:r>
            <a:r>
              <a:rPr lang="en-US" sz="800" b="1" dirty="0"/>
              <a:t> </a:t>
            </a:r>
            <a:r>
              <a:rPr lang="en-US" sz="800" b="1" dirty="0" err="1"/>
              <a:t>Majlis</a:t>
            </a:r>
            <a:r>
              <a:rPr lang="en-US" sz="800" b="1" dirty="0"/>
              <a:t> Daerah </a:t>
            </a:r>
            <a:r>
              <a:rPr lang="en-US" sz="800" b="1" dirty="0" err="1"/>
              <a:t>Tampin</a:t>
            </a:r>
            <a:r>
              <a:rPr lang="en-US" sz="800" b="1" dirty="0"/>
              <a:t> (MDT)</a:t>
            </a:r>
          </a:p>
          <a:p>
            <a:pPr algn="just">
              <a:buFont typeface="Arial" pitchFamily="34" charset="0"/>
              <a:buChar char="•"/>
            </a:pPr>
            <a:r>
              <a:rPr lang="en-US" sz="800" b="1" dirty="0" err="1"/>
              <a:t>Pejabat</a:t>
            </a:r>
            <a:r>
              <a:rPr lang="en-US" sz="800" b="1" dirty="0"/>
              <a:t> </a:t>
            </a:r>
            <a:r>
              <a:rPr lang="en-US" sz="800" b="1" dirty="0" err="1"/>
              <a:t>Majlis</a:t>
            </a:r>
            <a:r>
              <a:rPr lang="en-US" sz="800" b="1" dirty="0"/>
              <a:t> Daerah </a:t>
            </a:r>
            <a:r>
              <a:rPr lang="en-US" sz="800" b="1" dirty="0" err="1"/>
              <a:t>Tampin</a:t>
            </a:r>
            <a:r>
              <a:rPr lang="en-US" sz="800" b="1" dirty="0"/>
              <a:t> (</a:t>
            </a:r>
            <a:r>
              <a:rPr lang="en-US" sz="800" b="1" dirty="0" err="1"/>
              <a:t>Cawangan</a:t>
            </a:r>
            <a:r>
              <a:rPr lang="en-US" sz="800" b="1" dirty="0"/>
              <a:t> </a:t>
            </a:r>
            <a:r>
              <a:rPr lang="en-US" sz="800" b="1" dirty="0" err="1"/>
              <a:t>Gemas</a:t>
            </a:r>
            <a:r>
              <a:rPr lang="en-US" sz="800" b="1" dirty="0"/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en-US" sz="800" b="1" dirty="0" err="1"/>
              <a:t>Pejabat</a:t>
            </a:r>
            <a:r>
              <a:rPr lang="en-US" sz="800" b="1" dirty="0"/>
              <a:t> Daerah Kecil Dan Tanah </a:t>
            </a:r>
            <a:r>
              <a:rPr lang="en-US" sz="800" b="1" dirty="0" err="1"/>
              <a:t>Gemas</a:t>
            </a:r>
            <a:endParaRPr lang="en-US" sz="800" b="1" dirty="0"/>
          </a:p>
          <a:p>
            <a:pPr algn="just">
              <a:buFont typeface="Arial" pitchFamily="34" charset="0"/>
              <a:buChar char="•"/>
            </a:pPr>
            <a:r>
              <a:rPr lang="en-US" sz="800" b="1" dirty="0" err="1"/>
              <a:t>Pejabat</a:t>
            </a:r>
            <a:r>
              <a:rPr lang="en-US" sz="800" b="1" dirty="0"/>
              <a:t> </a:t>
            </a:r>
            <a:r>
              <a:rPr lang="en-US" sz="800" b="1" dirty="0" err="1"/>
              <a:t>PLANMalaysia</a:t>
            </a:r>
            <a:r>
              <a:rPr lang="en-US" sz="800" b="1" dirty="0"/>
              <a:t> @ </a:t>
            </a:r>
            <a:r>
              <a:rPr lang="en-US" sz="800" b="1" dirty="0" err="1"/>
              <a:t>Negeri</a:t>
            </a:r>
            <a:r>
              <a:rPr lang="en-US" sz="800" b="1" dirty="0"/>
              <a:t> Sembilan</a:t>
            </a:r>
          </a:p>
          <a:p>
            <a:pPr algn="just"/>
            <a:endParaRPr lang="en-US" sz="800" b="1" dirty="0"/>
          </a:p>
          <a:p>
            <a:pPr algn="just">
              <a:buFont typeface="Arial" pitchFamily="34" charset="0"/>
              <a:buChar char="•"/>
            </a:pPr>
            <a:endParaRPr lang="en-US" sz="800" b="1" dirty="0"/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62291" y="2209800"/>
            <a:ext cx="2452309" cy="55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r>
              <a:rPr lang="en-US" sz="800" b="1" dirty="0">
                <a:latin typeface="Century Gothic" pitchFamily="34" charset="0"/>
              </a:rPr>
              <a:t>Yang </a:t>
            </a:r>
            <a:r>
              <a:rPr lang="en-US" sz="800" b="1" dirty="0" err="1">
                <a:latin typeface="Century Gothic" pitchFamily="34" charset="0"/>
              </a:rPr>
              <a:t>DiPertua</a:t>
            </a:r>
            <a:endParaRPr lang="en-US" sz="800" b="1" dirty="0">
              <a:latin typeface="Century Gothic" pitchFamily="34" charset="0"/>
            </a:endParaRPr>
          </a:p>
          <a:p>
            <a:r>
              <a:rPr lang="en-US" sz="800" b="1" dirty="0" err="1">
                <a:latin typeface="Century Gothic" pitchFamily="34" charset="0"/>
              </a:rPr>
              <a:t>Majlis</a:t>
            </a:r>
            <a:r>
              <a:rPr lang="en-US" sz="800" b="1" dirty="0">
                <a:latin typeface="Century Gothic" pitchFamily="34" charset="0"/>
              </a:rPr>
              <a:t>  Daerah </a:t>
            </a:r>
            <a:r>
              <a:rPr lang="en-US" sz="800" b="1" dirty="0" err="1">
                <a:latin typeface="Century Gothic" pitchFamily="34" charset="0"/>
              </a:rPr>
              <a:t>Tampin</a:t>
            </a:r>
            <a:endParaRPr lang="en-US" sz="800" b="1" dirty="0">
              <a:latin typeface="Century Gothic" pitchFamily="34" charset="0"/>
            </a:endParaRPr>
          </a:p>
          <a:p>
            <a:r>
              <a:rPr lang="en-US" sz="800" b="1" dirty="0">
                <a:latin typeface="Century Gothic" pitchFamily="34" charset="0"/>
              </a:rPr>
              <a:t>73000 </a:t>
            </a:r>
            <a:r>
              <a:rPr lang="en-US" sz="800" b="1" dirty="0" err="1">
                <a:latin typeface="Century Gothic" pitchFamily="34" charset="0"/>
              </a:rPr>
              <a:t>Tampin</a:t>
            </a:r>
            <a:r>
              <a:rPr lang="en-US" sz="800" b="1" dirty="0">
                <a:latin typeface="Century Gothic" pitchFamily="34" charset="0"/>
              </a:rPr>
              <a:t>, </a:t>
            </a:r>
            <a:r>
              <a:rPr lang="en-US" sz="800" b="1" dirty="0" err="1">
                <a:latin typeface="Century Gothic" pitchFamily="34" charset="0"/>
              </a:rPr>
              <a:t>Negeri</a:t>
            </a:r>
            <a:r>
              <a:rPr lang="en-US" sz="800" b="1" dirty="0">
                <a:latin typeface="Century Gothic" pitchFamily="34" charset="0"/>
              </a:rPr>
              <a:t> Sembilan</a:t>
            </a:r>
          </a:p>
          <a:p>
            <a:r>
              <a:rPr lang="en-US" sz="800" b="1" dirty="0">
                <a:latin typeface="Century Gothic" pitchFamily="34" charset="0"/>
              </a:rPr>
              <a:t>Tel </a:t>
            </a:r>
            <a:r>
              <a:rPr lang="en-US" sz="800" dirty="0">
                <a:latin typeface="Century Gothic" pitchFamily="34" charset="0"/>
              </a:rPr>
              <a:t>: 06-441 1601 </a:t>
            </a:r>
            <a:r>
              <a:rPr lang="en-US" sz="800" b="1" dirty="0" err="1">
                <a:latin typeface="Century Gothic" pitchFamily="34" charset="0"/>
              </a:rPr>
              <a:t>Faks</a:t>
            </a:r>
            <a:r>
              <a:rPr lang="en-US" sz="800" dirty="0">
                <a:latin typeface="Century Gothic" pitchFamily="34" charset="0"/>
              </a:rPr>
              <a:t>: 06-441 3001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2000" y="4572000"/>
            <a:ext cx="3276600" cy="43527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r"/>
            <a:r>
              <a:rPr lang="en-US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 NOVEMBER 2018 – 27 DISEMBER 2018</a:t>
            </a:r>
          </a:p>
          <a:p>
            <a:pPr algn="r"/>
            <a:r>
              <a:rPr lang="en-US" sz="12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</a:t>
            </a:r>
          </a:p>
        </p:txBody>
      </p:sp>
      <p:pic>
        <p:nvPicPr>
          <p:cNvPr id="66" name="Picture 2" descr="Logo Majlis Daerah Tamp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41075"/>
            <a:ext cx="45610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n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767" y="3745875"/>
            <a:ext cx="8382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8" y="3479800"/>
            <a:ext cx="3897208" cy="335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 descr="X1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1000" y="4385162"/>
            <a:ext cx="878283" cy="35131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572000" y="4724400"/>
            <a:ext cx="3276600" cy="43527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r"/>
            <a:r>
              <a:rPr lang="en-US" sz="12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8.30 PAGI – 4.30 PETANG ( HARI BEKERJA)</a:t>
            </a:r>
          </a:p>
          <a:p>
            <a:pPr algn="r"/>
            <a:r>
              <a:rPr lang="en-US" sz="12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52600" y="3505201"/>
            <a:ext cx="1828800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PELAN GUNATANAH KAWASAN KAJIAN 2018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7525" y="6619874"/>
            <a:ext cx="12858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Sumber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en-U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Kajian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RKK </a:t>
            </a:r>
            <a:r>
              <a:rPr lang="en-U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Gemas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A5904-DB1F-4DB8-A423-DD671BD6F7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76" y="2514600"/>
            <a:ext cx="572787" cy="7706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72412C-9A24-41B3-9236-CF7A03061273}"/>
              </a:ext>
            </a:extLst>
          </p:cNvPr>
          <p:cNvSpPr/>
          <p:nvPr/>
        </p:nvSpPr>
        <p:spPr>
          <a:xfrm>
            <a:off x="5349312" y="3353970"/>
            <a:ext cx="26516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DRAF RANCANGAN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71B0E6-2409-46F8-A422-139B44A1426D}"/>
              </a:ext>
            </a:extLst>
          </p:cNvPr>
          <p:cNvSpPr/>
          <p:nvPr/>
        </p:nvSpPr>
        <p:spPr>
          <a:xfrm>
            <a:off x="4724308" y="3585665"/>
            <a:ext cx="32004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KAWASAN KHAS GEMAS</a:t>
            </a:r>
          </a:p>
        </p:txBody>
      </p:sp>
    </p:spTree>
    <p:extLst>
      <p:ext uri="{BB962C8B-B14F-4D97-AF65-F5344CB8AC3E}">
        <p14:creationId xmlns:p14="http://schemas.microsoft.com/office/powerpoint/2010/main" val="3969939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1345</Words>
  <Application>Microsoft Office PowerPoint</Application>
  <PresentationFormat>On-screen Show (4:3)</PresentationFormat>
  <Paragraphs>147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Arno Pro Display</vt:lpstr>
      <vt:lpstr>Book Antiqua</vt:lpstr>
      <vt:lpstr>Calibri</vt:lpstr>
      <vt:lpstr>Century Gothic</vt:lpstr>
      <vt:lpstr>Tahoma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MOHD SYAMSUL ARIEF MAHBUD</cp:lastModifiedBy>
  <cp:revision>56</cp:revision>
  <cp:lastPrinted>2018-11-07T00:10:50Z</cp:lastPrinted>
  <dcterms:created xsi:type="dcterms:W3CDTF">2018-09-18T23:25:07Z</dcterms:created>
  <dcterms:modified xsi:type="dcterms:W3CDTF">2018-11-09T01:52:00Z</dcterms:modified>
</cp:coreProperties>
</file>