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2412" y="-11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7EE28A-4F18-4665-82A1-E5356DF884A0}" type="datetimeFigureOut">
              <a:rPr lang="en-US" smtClean="0"/>
              <a:pPr/>
              <a:t>3/27/2019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1AE93-0EEC-4F3C-8598-D990AAAEB46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mpspk.gov.my/" TargetMode="External"/><Relationship Id="rId7" Type="http://schemas.openxmlformats.org/officeDocument/2006/relationships/image" Target="../media/image5.png"/><Relationship Id="rId2" Type="http://schemas.openxmlformats.org/officeDocument/2006/relationships/hyperlink" Target="mailto:perancangmpspk@gmail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2143125"/>
            <a:ext cx="6858000" cy="8763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0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85800" y="664464"/>
          <a:ext cx="4648200" cy="1392936"/>
        </p:xfrm>
        <a:graphic>
          <a:graphicData uri="http://schemas.openxmlformats.org/drawingml/2006/table">
            <a:tbl>
              <a:tblPr/>
              <a:tblGrid>
                <a:gridCol w="1143001"/>
                <a:gridCol w="156869"/>
                <a:gridCol w="1900530"/>
                <a:gridCol w="457200"/>
                <a:gridCol w="990600"/>
              </a:tblGrid>
              <a:tr h="43251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Nama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4079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Alamat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Agensi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/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Pertubuhan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No.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telefon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8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telefon</a:t>
                      </a:r>
                      <a:r>
                        <a:rPr lang="en-US" sz="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bimbit</a:t>
                      </a:r>
                      <a:r>
                        <a:rPr lang="en-US" sz="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Emel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: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 smtClean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80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:</a:t>
                      </a:r>
                      <a:endParaRPr lang="en-US" sz="80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</a:t>
                      </a:r>
                      <a:r>
                        <a:rPr lang="en-US" sz="8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Pejabat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/ </a:t>
                      </a:r>
                      <a:r>
                        <a:rPr lang="en-US" sz="8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rumah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)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47478" marR="47478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57151" y="2847975"/>
          <a:ext cx="6476999" cy="304800"/>
        </p:xfrm>
        <a:graphic>
          <a:graphicData uri="http://schemas.openxmlformats.org/drawingml/2006/table">
            <a:tbl>
              <a:tblPr/>
              <a:tblGrid>
                <a:gridCol w="3809999"/>
                <a:gridCol w="381001"/>
                <a:gridCol w="914400"/>
                <a:gridCol w="457200"/>
                <a:gridCol w="914399"/>
              </a:tblGrid>
              <a:tr h="3048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2) </a:t>
                      </a:r>
                      <a:r>
                        <a:rPr lang="en-US" sz="800" b="1" dirty="0" err="1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Adakah</a:t>
                      </a:r>
                      <a:r>
                        <a:rPr lang="en-US" sz="800" b="1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anda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ingin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menyertai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Majlis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Pendengaran</a:t>
                      </a:r>
                      <a:r>
                        <a:rPr lang="en-US" sz="800" b="1" dirty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 </a:t>
                      </a: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Awam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     ) 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Ya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(       ) </a:t>
                      </a: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b="1" dirty="0" err="1"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Tidak</a:t>
                      </a:r>
                      <a:endParaRPr lang="en-US" sz="800" dirty="0"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62659" y="2282190"/>
          <a:ext cx="6066691" cy="548640"/>
        </p:xfrm>
        <a:graphic>
          <a:graphicData uri="http://schemas.openxmlformats.org/drawingml/2006/table">
            <a:tbl>
              <a:tblPr/>
              <a:tblGrid>
                <a:gridCol w="391807"/>
                <a:gridCol w="1461904"/>
                <a:gridCol w="421298"/>
                <a:gridCol w="1432413"/>
                <a:gridCol w="421298"/>
                <a:gridCol w="1937971"/>
              </a:tblGrid>
              <a:tr h="76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latin typeface="Arial"/>
                          <a:ea typeface="Calibri"/>
                          <a:cs typeface="Times New Roman"/>
                        </a:rPr>
                        <a:t>Pemilik</a:t>
                      </a: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Tanah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Pemilik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bangunan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Penyewa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 Tanah/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Bangunan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34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Penduduk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setempat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latin typeface="Arial"/>
                          <a:ea typeface="Calibri"/>
                          <a:cs typeface="Times New Roman"/>
                        </a:rPr>
                        <a:t>Pengusaha</a:t>
                      </a: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800" dirty="0" err="1" smtClean="0">
                          <a:latin typeface="Arial"/>
                          <a:ea typeface="Calibri"/>
                          <a:cs typeface="Times New Roman"/>
                        </a:rPr>
                        <a:t>Pemaju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Pengunjung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pelancong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048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 smtClean="0">
                          <a:latin typeface="Arial"/>
                          <a:ea typeface="Calibri"/>
                          <a:cs typeface="Times New Roman"/>
                        </a:rPr>
                        <a:t>Pekerja</a:t>
                      </a: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800" dirty="0" err="1" smtClean="0">
                          <a:latin typeface="Arial"/>
                          <a:ea typeface="Calibri"/>
                          <a:cs typeface="Times New Roman"/>
                        </a:rPr>
                        <a:t>Pelajar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>
                          <a:latin typeface="Arial"/>
                          <a:ea typeface="Calibri"/>
                          <a:cs typeface="Times New Roman"/>
                        </a:rPr>
                        <a:t>NGO</a:t>
                      </a:r>
                      <a:endParaRPr lang="en-US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latin typeface="Arial"/>
                          <a:ea typeface="Calibri"/>
                          <a:cs typeface="Times New Roman"/>
                        </a:rPr>
                        <a:t>(     )</a:t>
                      </a:r>
                      <a:endParaRPr lang="en-US" sz="800" dirty="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Agensi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Jabatan</a:t>
                      </a:r>
                      <a:r>
                        <a:rPr lang="en-US" sz="800" dirty="0">
                          <a:latin typeface="Arial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800" dirty="0" err="1">
                          <a:latin typeface="Arial"/>
                          <a:ea typeface="Calibri"/>
                          <a:cs typeface="Times New Roman"/>
                        </a:rPr>
                        <a:t>Kerajaan</a:t>
                      </a:r>
                      <a:endParaRPr lang="en-US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7478" marR="47478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0" y="2128421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1)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Peranan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anda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di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kawasan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kajian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(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boleh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tanda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8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lebih</a:t>
            </a:r>
            <a:r>
              <a:rPr lang="en-US" sz="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en-US" sz="800" b="1" dirty="0" err="1" smtClean="0">
                <a:latin typeface="Arial" pitchFamily="34" charset="0"/>
                <a:ea typeface="Calibri" pitchFamily="34" charset="0"/>
                <a:cs typeface="Arial" pitchFamily="34" charset="0"/>
              </a:rPr>
              <a:t>daripada</a:t>
            </a:r>
            <a:r>
              <a:rPr lang="en-US" sz="800" b="1" dirty="0" smtClean="0">
                <a:latin typeface="Arial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1 </a:t>
            </a:r>
            <a:r>
              <a:rPr kumimoji="0" lang="en-US" sz="800" b="1" i="0" u="none" strike="noStrike" cap="none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petak</a:t>
            </a:r>
            <a:r>
              <a:rPr kumimoji="0" lang="en-US" sz="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)</a:t>
            </a:r>
            <a:r>
              <a:rPr kumimoji="0" lang="en-US" sz="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Arial" pitchFamily="34" charset="0"/>
              </a:rPr>
              <a:t> :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09600" y="0"/>
            <a:ext cx="6248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BORANG BANTAHAN AWAM</a:t>
            </a:r>
          </a:p>
          <a:p>
            <a:r>
              <a:rPr lang="en-US" sz="1400" b="1" dirty="0" smtClean="0"/>
              <a:t>DRAF RANCANGAN TEMPATAN DAERAH KUALA MUDA KEDAH 2035 </a:t>
            </a:r>
            <a:r>
              <a:rPr lang="en-US" sz="1000" b="1" dirty="0" smtClean="0"/>
              <a:t>(PENGGANTIAN)</a:t>
            </a:r>
          </a:p>
          <a:p>
            <a:r>
              <a:rPr lang="en-US" sz="1400" b="1" dirty="0" smtClean="0"/>
              <a:t>MAKLUMBALAS &amp; CADANGAN AWAM</a:t>
            </a:r>
          </a:p>
          <a:p>
            <a:endParaRPr lang="en-US" b="1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889043494"/>
              </p:ext>
            </p:extLst>
          </p:nvPr>
        </p:nvGraphicFramePr>
        <p:xfrm>
          <a:off x="1" y="4038601"/>
          <a:ext cx="6857999" cy="5867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30620"/>
                <a:gridCol w="1182414"/>
                <a:gridCol w="777765"/>
                <a:gridCol w="2416630"/>
                <a:gridCol w="1850570"/>
              </a:tblGrid>
              <a:tr h="309305">
                <a:tc gridSpan="5">
                  <a:txBody>
                    <a:bodyPr/>
                    <a:lstStyle/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DRAF RANCANGAN TEMPATAN DAERAH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KUALA MUDA 2035 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36213">
                <a:tc gridSpan="3"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Perkara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Bantahan</a:t>
                      </a:r>
                      <a:endParaRPr lang="en-US" sz="1100" b="1" dirty="0" smtClean="0">
                        <a:latin typeface="Arial Narrow" pitchFamily="34" charset="0"/>
                      </a:endParaRPr>
                    </a:p>
                    <a:p>
                      <a:pPr algn="ctr"/>
                      <a:r>
                        <a:rPr lang="en-US" sz="1100" b="1" dirty="0" smtClean="0">
                          <a:latin typeface="Arial Narrow" pitchFamily="34" charset="0"/>
                        </a:rPr>
                        <a:t>( </a:t>
                      </a:r>
                      <a:r>
                        <a:rPr lang="en-US" sz="1100" b="1" dirty="0" err="1" smtClean="0">
                          <a:latin typeface="Arial Narrow" pitchFamily="34" charset="0"/>
                        </a:rPr>
                        <a:t>Nyatakan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No. Lot Dan </a:t>
                      </a:r>
                      <a:r>
                        <a:rPr lang="en-US" sz="1100" b="1" baseline="0" dirty="0" err="1" smtClean="0">
                          <a:latin typeface="Arial Narrow" pitchFamily="34" charset="0"/>
                        </a:rPr>
                        <a:t>Mukim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)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Cadangan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09305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Jilid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Subjek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 smtClean="0">
                          <a:latin typeface="Arial Narrow" pitchFamily="34" charset="0"/>
                        </a:rPr>
                        <a:t>Muka</a:t>
                      </a:r>
                      <a:r>
                        <a:rPr lang="en-US" sz="11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100" b="1" dirty="0" err="1" smtClean="0">
                          <a:latin typeface="Arial Narrow" pitchFamily="34" charset="0"/>
                        </a:rPr>
                        <a:t>Surat</a:t>
                      </a:r>
                      <a:endParaRPr lang="en-US" sz="11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2577">
                <a:tc>
                  <a:txBody>
                    <a:bodyPr/>
                    <a:lstStyle/>
                    <a:p>
                      <a:pPr algn="ctr"/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 smtClean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/>
          <p:nvPr/>
        </p:nvSpPr>
        <p:spPr>
          <a:xfrm>
            <a:off x="-9525" y="3209925"/>
            <a:ext cx="328612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just"/>
            <a:r>
              <a:rPr lang="ms-MY" sz="800" dirty="0" smtClean="0">
                <a:latin typeface="Arial" pitchFamily="34" charset="0"/>
                <a:cs typeface="Arial" pitchFamily="34" charset="0"/>
              </a:rPr>
              <a:t>Panduan pengisian :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ms-MY" sz="800" dirty="0" smtClean="0">
                <a:latin typeface="Arial" pitchFamily="34" charset="0"/>
                <a:cs typeface="Arial" pitchFamily="34" charset="0"/>
              </a:rPr>
              <a:t>Bantahan/ cadangan mestilah berasaskan kepada perkara-perkara yang terkandung dalam Draf Rancangan Tempatan Daerah Kuala Muda 2035.</a:t>
            </a:r>
          </a:p>
          <a:p>
            <a:pPr marL="228600" indent="-228600" algn="just">
              <a:buFont typeface="+mj-lt"/>
              <a:buAutoNum type="arabicPeriod"/>
            </a:pPr>
            <a:r>
              <a:rPr lang="ms-MY" sz="800" dirty="0" smtClean="0">
                <a:latin typeface="Arial" pitchFamily="34" charset="0"/>
                <a:cs typeface="Arial" pitchFamily="34" charset="0"/>
              </a:rPr>
              <a:t>Bantahan/ cadangan mestilah berasaskan kepentingan masyarakat dan bukan di atas kepentingan peribadi.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62653488"/>
              </p:ext>
            </p:extLst>
          </p:nvPr>
        </p:nvGraphicFramePr>
        <p:xfrm>
          <a:off x="3886200" y="3064509"/>
          <a:ext cx="2971800" cy="10312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/>
                <a:gridCol w="1828800"/>
              </a:tblGrid>
              <a:tr h="180536">
                <a:tc gridSpan="2">
                  <a:txBody>
                    <a:bodyPr/>
                    <a:lstStyle/>
                    <a:p>
                      <a:r>
                        <a:rPr lang="en-US" sz="900" b="1" dirty="0" smtClean="0">
                          <a:latin typeface="Arial Narrow" pitchFamily="34" charset="0"/>
                        </a:rPr>
                        <a:t>UNTUK KEGUNAAN PEJABAT:</a:t>
                      </a:r>
                      <a:endParaRPr lang="en-US" sz="900" b="1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451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 Narrow" pitchFamily="34" charset="0"/>
                        </a:rPr>
                        <a:t>BIL. PENYERTAAN :</a:t>
                      </a:r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 Narrow" pitchFamily="34" charset="0"/>
                        </a:rPr>
                        <a:t>TARIKH DITERIMA :</a:t>
                      </a:r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65296">
                <a:tc>
                  <a:txBody>
                    <a:bodyPr/>
                    <a:lstStyle/>
                    <a:p>
                      <a:r>
                        <a:rPr lang="en-US" sz="800" dirty="0" smtClean="0">
                          <a:latin typeface="Arial Narrow" pitchFamily="34" charset="0"/>
                        </a:rPr>
                        <a:t>CATATAN :</a:t>
                      </a:r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latin typeface="Arial Narrow" pitchFamily="34" charset="0"/>
                      </a:endParaRPr>
                    </a:p>
                  </a:txBody>
                  <a:tcPr marL="63305" marR="63305" marT="66040" marB="66040" anchor="ctr">
                    <a:lnL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FABC0728-CE12-499B-B763-631D593212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-130467" y="0"/>
            <a:ext cx="968667" cy="685800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-9525" y="2981325"/>
            <a:ext cx="31049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u="sng" dirty="0" smtClean="0">
                <a:latin typeface="Arial Narrow" pitchFamily="34" charset="0"/>
              </a:rPr>
              <a:t>BAHAGIAN   MAKLUMBALAS &amp; CADANGAN</a:t>
            </a:r>
            <a:endParaRPr lang="en-US" sz="1050" b="1" u="sng" dirty="0"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Rectangle 92"/>
          <p:cNvSpPr/>
          <p:nvPr/>
        </p:nvSpPr>
        <p:spPr>
          <a:xfrm>
            <a:off x="2438400" y="1066799"/>
            <a:ext cx="2182826" cy="601980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07754" y="7620000"/>
            <a:ext cx="356751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err="1" smtClean="0">
                <a:latin typeface="Arial Narrow" pitchFamily="34" charset="0"/>
              </a:rPr>
              <a:t>Kepada</a:t>
            </a:r>
            <a:r>
              <a:rPr lang="en-US" sz="1600" b="1" dirty="0" smtClean="0">
                <a:latin typeface="Arial Narrow" pitchFamily="34" charset="0"/>
              </a:rPr>
              <a:t> :</a:t>
            </a:r>
          </a:p>
          <a:p>
            <a:endParaRPr lang="en-US" sz="1600" dirty="0">
              <a:latin typeface="Arial Narrow" pitchFamily="34" charset="0"/>
            </a:endParaRPr>
          </a:p>
          <a:p>
            <a:r>
              <a:rPr lang="en-US" sz="1600" b="1" dirty="0" smtClean="0">
                <a:latin typeface="Arial Narrow" pitchFamily="34" charset="0"/>
              </a:rPr>
              <a:t>YANG DIPERTUA,</a:t>
            </a:r>
          </a:p>
          <a:p>
            <a:r>
              <a:rPr lang="en-US" sz="1600" b="1" dirty="0" smtClean="0">
                <a:latin typeface="Arial Narrow" pitchFamily="34" charset="0"/>
              </a:rPr>
              <a:t>MAJLIS PERBANDARAN SUNGAI PETANI</a:t>
            </a:r>
            <a:r>
              <a:rPr lang="en-US" sz="1600" dirty="0" smtClean="0">
                <a:latin typeface="Arial Narrow" pitchFamily="34" charset="0"/>
              </a:rPr>
              <a:t>,</a:t>
            </a:r>
            <a:r>
              <a:rPr lang="en-US" sz="1600" dirty="0">
                <a:latin typeface="Arial Narrow" pitchFamily="34" charset="0"/>
              </a:rPr>
              <a:t/>
            </a:r>
            <a:br>
              <a:rPr lang="en-US" sz="1600" dirty="0">
                <a:latin typeface="Arial Narrow" pitchFamily="34" charset="0"/>
              </a:rPr>
            </a:br>
            <a:r>
              <a:rPr lang="en-US" sz="1600" dirty="0" err="1" smtClean="0">
                <a:latin typeface="Arial Narrow" pitchFamily="34" charset="0"/>
              </a:rPr>
              <a:t>Menara</a:t>
            </a:r>
            <a:r>
              <a:rPr lang="en-US" sz="1600" dirty="0" smtClean="0">
                <a:latin typeface="Arial Narrow" pitchFamily="34" charset="0"/>
              </a:rPr>
              <a:t> MPSPK, </a:t>
            </a:r>
            <a:r>
              <a:rPr lang="en-US" sz="1600" dirty="0" err="1" smtClean="0">
                <a:latin typeface="Arial Narrow" pitchFamily="34" charset="0"/>
              </a:rPr>
              <a:t>Jalan</a:t>
            </a:r>
            <a:r>
              <a:rPr lang="en-US" sz="1600" dirty="0" smtClean="0">
                <a:latin typeface="Arial Narrow" pitchFamily="34" charset="0"/>
              </a:rPr>
              <a:t> </a:t>
            </a:r>
            <a:r>
              <a:rPr lang="en-US" sz="1600" dirty="0" err="1" smtClean="0">
                <a:latin typeface="Arial Narrow" pitchFamily="34" charset="0"/>
              </a:rPr>
              <a:t>Patani</a:t>
            </a:r>
            <a:r>
              <a:rPr lang="en-US" sz="1600" dirty="0">
                <a:latin typeface="Arial Narrow" pitchFamily="34" charset="0"/>
              </a:rPr>
              <a:t/>
            </a:r>
            <a:br>
              <a:rPr lang="en-US" sz="1600" dirty="0">
                <a:latin typeface="Arial Narrow" pitchFamily="34" charset="0"/>
              </a:rPr>
            </a:br>
            <a:r>
              <a:rPr lang="en-US" sz="1600" dirty="0" smtClean="0">
                <a:latin typeface="Arial Narrow" pitchFamily="34" charset="0"/>
              </a:rPr>
              <a:t>08000 Sungai </a:t>
            </a:r>
            <a:r>
              <a:rPr lang="en-US" sz="1600" dirty="0" err="1" smtClean="0">
                <a:latin typeface="Arial Narrow" pitchFamily="34" charset="0"/>
              </a:rPr>
              <a:t>Petani</a:t>
            </a:r>
            <a:r>
              <a:rPr lang="en-US" sz="1600" dirty="0" smtClean="0">
                <a:latin typeface="Arial Narrow" pitchFamily="34" charset="0"/>
              </a:rPr>
              <a:t>, </a:t>
            </a:r>
          </a:p>
          <a:p>
            <a:r>
              <a:rPr lang="en-US" sz="1600" dirty="0" smtClean="0">
                <a:latin typeface="Arial Narrow" pitchFamily="34" charset="0"/>
              </a:rPr>
              <a:t>Kedah </a:t>
            </a:r>
            <a:r>
              <a:rPr lang="en-US" sz="1600" dirty="0" err="1">
                <a:latin typeface="Arial Narrow" pitchFamily="34" charset="0"/>
              </a:rPr>
              <a:t>Darul</a:t>
            </a:r>
            <a:r>
              <a:rPr lang="en-US" sz="1600" dirty="0">
                <a:latin typeface="Arial Narrow" pitchFamily="34" charset="0"/>
              </a:rPr>
              <a:t> </a:t>
            </a:r>
            <a:r>
              <a:rPr lang="en-US" sz="1600" dirty="0" err="1">
                <a:latin typeface="Arial Narrow" pitchFamily="34" charset="0"/>
              </a:rPr>
              <a:t>Aman</a:t>
            </a:r>
            <a:r>
              <a:rPr lang="en-US" sz="1600" dirty="0">
                <a:latin typeface="Arial Narrow" pitchFamily="34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5872037" y="7467600"/>
            <a:ext cx="833563" cy="369277"/>
          </a:xfrm>
          <a:prstGeom prst="rect">
            <a:avLst/>
          </a:prstGeom>
          <a:solidFill>
            <a:schemeClr val="bg1"/>
          </a:solidFill>
          <a:ln w="3175">
            <a:prstDash val="sysDot"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dirty="0" err="1" smtClean="0">
                <a:latin typeface="Arial Narrow" pitchFamily="34" charset="0"/>
              </a:rPr>
              <a:t>Lekatkan</a:t>
            </a:r>
            <a:r>
              <a:rPr lang="en-US" sz="1100" dirty="0" smtClean="0">
                <a:latin typeface="Arial Narrow" pitchFamily="34" charset="0"/>
              </a:rPr>
              <a:t> </a:t>
            </a:r>
            <a:r>
              <a:rPr lang="en-US" sz="1100" dirty="0" err="1" smtClean="0">
                <a:latin typeface="Arial Narrow" pitchFamily="34" charset="0"/>
              </a:rPr>
              <a:t>Setem</a:t>
            </a:r>
            <a:endParaRPr lang="en-US" sz="1100" dirty="0">
              <a:latin typeface="Arial Narrow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743200" y="7075967"/>
            <a:ext cx="14911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i="1" dirty="0" err="1" smtClean="0"/>
              <a:t>lipat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di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garisan</a:t>
            </a:r>
            <a:r>
              <a:rPr lang="en-US" sz="1400" i="1" dirty="0" smtClean="0"/>
              <a:t> </a:t>
            </a:r>
            <a:r>
              <a:rPr lang="en-US" sz="1400" i="1" dirty="0" err="1" smtClean="0"/>
              <a:t>ini</a:t>
            </a:r>
            <a:endParaRPr lang="en-US" sz="1400" i="1" dirty="0"/>
          </a:p>
        </p:txBody>
      </p:sp>
      <p:sp>
        <p:nvSpPr>
          <p:cNvPr id="8" name="Rectangle 7"/>
          <p:cNvSpPr/>
          <p:nvPr/>
        </p:nvSpPr>
        <p:spPr>
          <a:xfrm>
            <a:off x="1" y="9675168"/>
            <a:ext cx="6858000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 algn="ctr"/>
            <a:r>
              <a:rPr lang="ms-MY" sz="900" dirty="0" smtClean="0">
                <a:latin typeface="Arial" pitchFamily="34" charset="0"/>
                <a:cs typeface="Arial" pitchFamily="34" charset="0"/>
              </a:rPr>
              <a:t>Sampul surat tidak perlu digunakan. Lipat borang ini mengikut garisan bertanda dan hantar sendiri @ melalui pos.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7239000"/>
            <a:ext cx="6858000" cy="1588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3505200" y="5181600"/>
            <a:ext cx="3429000" cy="206210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28600" indent="-228600" algn="r"/>
            <a:r>
              <a:rPr lang="ms-MY" sz="800" b="1" dirty="0" smtClean="0">
                <a:latin typeface="Arial" pitchFamily="34" charset="0"/>
                <a:cs typeface="Arial" pitchFamily="34" charset="0"/>
              </a:rPr>
              <a:t>Program Publisiti &amp; Penyertaan Awam </a:t>
            </a:r>
          </a:p>
          <a:p>
            <a:pPr marL="228600" indent="-228600" algn="r"/>
            <a:r>
              <a:rPr lang="ms-MY" sz="800" b="1" dirty="0" smtClean="0">
                <a:latin typeface="Arial" pitchFamily="34" charset="0"/>
                <a:cs typeface="Arial" pitchFamily="34" charset="0"/>
              </a:rPr>
              <a:t>Jika ada sebarang pertanyaan, sila hubungi</a:t>
            </a:r>
            <a:r>
              <a:rPr lang="ms-MY" sz="8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pPr marL="228600" indent="-228600" algn="r"/>
            <a:endParaRPr lang="ms-MY" sz="800" b="1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/>
            <a:endParaRPr lang="ms-MY" sz="800" b="1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/>
            <a:endParaRPr lang="ms-MY" sz="800" b="1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/>
            <a:endParaRPr lang="ms-MY" sz="800" b="1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/>
            <a:r>
              <a:rPr lang="ms-MY" sz="800" b="1" dirty="0" smtClean="0">
                <a:latin typeface="Arial" pitchFamily="34" charset="0"/>
                <a:cs typeface="Arial" pitchFamily="34" charset="0"/>
              </a:rPr>
              <a:t>JABATAN PERANCANGAN,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MAJLIS PERBANDARAN SUNGAI PETANI,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08000 Sungai Petani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Kedah Darul Aman. 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No. Tel : 04-429 6666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No. fax : 04-429 6655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E-mail  : </a:t>
            </a:r>
            <a:r>
              <a:rPr lang="ms-MY" sz="800" dirty="0" smtClean="0">
                <a:latin typeface="Arial" pitchFamily="34" charset="0"/>
                <a:cs typeface="Arial" pitchFamily="34" charset="0"/>
                <a:hlinkClick r:id="rId2"/>
              </a:rPr>
              <a:t>perancangmpspk@gmail.com</a:t>
            </a:r>
            <a:endParaRPr lang="ms-MY" sz="800" dirty="0" smtClean="0">
              <a:latin typeface="Arial" pitchFamily="34" charset="0"/>
              <a:cs typeface="Arial" pitchFamily="34" charset="0"/>
            </a:endParaRP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Borang ini boleh dimuaturun dari 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</a:rPr>
              <a:t>laman sesawang berikut :</a:t>
            </a:r>
          </a:p>
          <a:p>
            <a:pPr marL="228600" indent="-228600" algn="r"/>
            <a:r>
              <a:rPr lang="ms-MY" sz="800" dirty="0" smtClean="0">
                <a:latin typeface="Arial" pitchFamily="34" charset="0"/>
                <a:cs typeface="Arial" pitchFamily="34" charset="0"/>
                <a:hlinkClick r:id="rId3"/>
              </a:rPr>
              <a:t>www.mpspk.gov.my</a:t>
            </a:r>
            <a:r>
              <a:rPr lang="ms-MY" sz="800" dirty="0" smtClean="0"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362200" y="257175"/>
            <a:ext cx="22860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s-MY" sz="1100" u="sng" spc="3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  <a:ea typeface="Calibri" panose="020F0502020204030204" pitchFamily="34" charset="0"/>
                <a:cs typeface="Arial" pitchFamily="34" charset="0"/>
              </a:rPr>
              <a:t>MATLAMAT</a:t>
            </a:r>
          </a:p>
          <a:p>
            <a:r>
              <a:rPr lang="ms-MY" sz="1100" spc="300" dirty="0" smtClean="0">
                <a:ln w="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  <a:ea typeface="Calibri" panose="020F0502020204030204" pitchFamily="34" charset="0"/>
                <a:cs typeface="Arial" pitchFamily="34" charset="0"/>
              </a:rPr>
              <a:t>Daerah Berdaya Huni, Berdaya Maju, Mampan Dan Pintar</a:t>
            </a:r>
            <a:endParaRPr lang="en-MY" sz="1100" spc="300" dirty="0">
              <a:ln w="0"/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  <a:cs typeface="Arial" pitchFamily="34" charset="0"/>
            </a:endParaRPr>
          </a:p>
        </p:txBody>
      </p:sp>
      <p:sp>
        <p:nvSpPr>
          <p:cNvPr id="96" name="TextBox 95"/>
          <p:cNvSpPr txBox="1"/>
          <p:nvPr/>
        </p:nvSpPr>
        <p:spPr>
          <a:xfrm>
            <a:off x="2514600" y="4038600"/>
            <a:ext cx="1371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Bil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Penduduk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Orang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7" name="TextBox 96"/>
          <p:cNvSpPr txBox="1"/>
          <p:nvPr/>
        </p:nvSpPr>
        <p:spPr>
          <a:xfrm>
            <a:off x="2411292" y="4800600"/>
            <a:ext cx="13987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Saiz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Isi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Rumah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orang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8" name="TextBox 97"/>
          <p:cNvSpPr txBox="1"/>
          <p:nvPr/>
        </p:nvSpPr>
        <p:spPr>
          <a:xfrm>
            <a:off x="2414553" y="5468779"/>
            <a:ext cx="17764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Tenaga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Kerja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Peratus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bekerja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)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9" name="TextBox 98"/>
          <p:cNvSpPr txBox="1"/>
          <p:nvPr/>
        </p:nvSpPr>
        <p:spPr>
          <a:xfrm>
            <a:off x="2438400" y="6181725"/>
            <a:ext cx="18288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Stok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Perumahan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(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uni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t </a:t>
            </a:r>
            <a:r>
              <a:rPr lang="en-US" sz="1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rumah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)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21" name="Text Box 6"/>
          <p:cNvSpPr txBox="1"/>
          <p:nvPr/>
        </p:nvSpPr>
        <p:spPr>
          <a:xfrm>
            <a:off x="0" y="304800"/>
            <a:ext cx="22860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MY" altLang="ms-MY" sz="1000" spc="3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ernard MT Condensed" pitchFamily="18" charset="0"/>
                <a:ea typeface="Calibri" panose="020F0502020204030204" charset="0"/>
                <a:cs typeface="Centaur" panose="02030504050205020304" charset="0"/>
                <a:sym typeface="+mn-ea"/>
              </a:rPr>
              <a:t>TERASPEMBANGUNAN </a:t>
            </a:r>
            <a:endParaRPr lang="en-US" sz="1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ernard MT Condensed" pitchFamily="18" charset="0"/>
            </a:endParaRPr>
          </a:p>
        </p:txBody>
      </p:sp>
      <p:sp>
        <p:nvSpPr>
          <p:cNvPr id="22" name="Text Box 7"/>
          <p:cNvSpPr txBox="1"/>
          <p:nvPr/>
        </p:nvSpPr>
        <p:spPr>
          <a:xfrm>
            <a:off x="315433" y="607831"/>
            <a:ext cx="24384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Pembangunan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Masyarakat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Sejahtera </a:t>
            </a:r>
          </a:p>
        </p:txBody>
      </p:sp>
      <p:sp>
        <p:nvSpPr>
          <p:cNvPr id="23" name="Text Box 8"/>
          <p:cNvSpPr txBox="1"/>
          <p:nvPr/>
        </p:nvSpPr>
        <p:spPr>
          <a:xfrm>
            <a:off x="304800" y="3995176"/>
            <a:ext cx="24384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Persekitaran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Sihat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dan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Selamat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</a:p>
        </p:txBody>
      </p:sp>
      <p:sp>
        <p:nvSpPr>
          <p:cNvPr id="24" name="Text Box 9"/>
          <p:cNvSpPr txBox="1"/>
          <p:nvPr/>
        </p:nvSpPr>
        <p:spPr>
          <a:xfrm>
            <a:off x="281765" y="1952516"/>
            <a:ext cx="24384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Pembangunan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Ekonomi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Berdaya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Saing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</a:p>
        </p:txBody>
      </p:sp>
      <p:sp>
        <p:nvSpPr>
          <p:cNvPr id="25" name="Text Box 10"/>
          <p:cNvSpPr txBox="1"/>
          <p:nvPr/>
        </p:nvSpPr>
        <p:spPr>
          <a:xfrm>
            <a:off x="317202" y="5762946"/>
            <a:ext cx="2362200" cy="24622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Pengurusan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Sumber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Mampan</a:t>
            </a:r>
            <a:r>
              <a:rPr lang="en-US" sz="1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1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&amp; </a:t>
            </a:r>
            <a:r>
              <a:rPr lang="en-US" sz="10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Hijau</a:t>
            </a:r>
            <a:endParaRPr lang="en-US" sz="1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pic>
        <p:nvPicPr>
          <p:cNvPr id="27" name="Picture 26">
            <a:extLst>
              <a:ext uri="{FF2B5EF4-FFF2-40B4-BE49-F238E27FC236}">
                <a16:creationId xmlns="" xmlns:a16="http://schemas.microsoft.com/office/drawing/2014/main" id="{FABC0728-CE12-499B-B763-631D593212D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248400" y="5496165"/>
            <a:ext cx="657306" cy="465363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4810810" y="0"/>
            <a:ext cx="202814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Apa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itu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Tempatan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? </a:t>
            </a:r>
            <a:endParaRPr lang="en-US" sz="1000" b="1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800600" y="185545"/>
            <a:ext cx="2133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Satu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MY" altLang="en-US" sz="800" dirty="0" err="1" smtClean="0">
                <a:latin typeface="Arial Narrow" pitchFamily="34" charset="0"/>
                <a:cs typeface="Arial" panose="020B0604020202020204" pitchFamily="34" charset="0"/>
              </a:rPr>
              <a:t>laporan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yang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mentafsir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dasar-dasar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dan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cadangan-cadangan</a:t>
            </a:r>
            <a:endParaRPr lang="en-US" sz="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umum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di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peringkat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nasional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dan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negeri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kepada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bentuk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fizikal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endParaRPr lang="en-US" sz="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yang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terperinci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>
                <a:latin typeface="Arial Narrow" pitchFamily="34" charset="0"/>
                <a:cs typeface="Arial" panose="020B0604020202020204" pitchFamily="34" charset="0"/>
              </a:rPr>
              <a:t>dan</a:t>
            </a:r>
            <a:r>
              <a:rPr lang="en-US" sz="800" dirty="0">
                <a:latin typeface="Arial Narrow" pitchFamily="34" charset="0"/>
                <a:cs typeface="Arial" panose="020B0604020202020204" pitchFamily="34" charset="0"/>
              </a:rPr>
              <a:t> </a:t>
            </a:r>
            <a:endParaRPr lang="en-US" sz="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praktikal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.</a:t>
            </a:r>
            <a:endParaRPr lang="en-US" sz="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724400" y="1215569"/>
            <a:ext cx="2133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Fungsi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Tempatan</a:t>
            </a:r>
            <a:endParaRPr lang="en-US" sz="1000" b="1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marL="169863" indent="-169863">
              <a:buFont typeface="Wingdings" pitchFamily="2" charset="2"/>
              <a:buChar char="ü"/>
            </a:pP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Menterjemahkan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dasar-dasar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Struktur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;</a:t>
            </a:r>
          </a:p>
          <a:p>
            <a:pPr marL="169863" indent="-169863">
              <a:buFont typeface="Wingdings" pitchFamily="2" charset="2"/>
              <a:buChar char="ü"/>
            </a:pP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Panduan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pembangunan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fizikal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melalui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peta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cadangan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gunatanah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;</a:t>
            </a:r>
          </a:p>
          <a:p>
            <a:pPr marL="169863" indent="-169863">
              <a:buFont typeface="Wingdings" pitchFamily="2" charset="2"/>
              <a:buChar char="ü"/>
            </a:pP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Menyediakan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garispanduan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bagi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kawalan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pembangunan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;</a:t>
            </a:r>
          </a:p>
          <a:p>
            <a:pPr marL="169863" indent="-169863">
              <a:buFont typeface="Wingdings" pitchFamily="2" charset="2"/>
              <a:buChar char="ü"/>
            </a:pP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Mengenalpasti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projek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utama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daerah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;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dan</a:t>
            </a:r>
            <a:endParaRPr lang="en-US" sz="800" dirty="0" smtClean="0">
              <a:latin typeface="Arial Narrow" pitchFamily="34" charset="0"/>
              <a:cs typeface="Arial" panose="020B0604020202020204" pitchFamily="34" charset="0"/>
            </a:endParaRPr>
          </a:p>
          <a:p>
            <a:pPr marL="169863" indent="-169863">
              <a:buFont typeface="Wingdings" pitchFamily="2" charset="2"/>
              <a:buChar char="ü"/>
            </a:pP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Menyediakan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garispanduan</a:t>
            </a:r>
            <a:r>
              <a:rPr lang="en-US" sz="800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  <a:cs typeface="Arial" panose="020B0604020202020204" pitchFamily="34" charset="0"/>
              </a:rPr>
              <a:t>pelaksanaan</a:t>
            </a:r>
            <a:endParaRPr lang="en-US" sz="800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4724400" y="2558594"/>
            <a:ext cx="2204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Keperluan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Tempatan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Penggantian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? </a:t>
            </a:r>
            <a:endParaRPr lang="en-US" sz="1000" b="1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704495" y="3798094"/>
            <a:ext cx="207730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Tujuan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Publisiti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dan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Penyertaan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sz="1000" b="1" dirty="0" err="1" smtClean="0">
                <a:latin typeface="Arial Narrow" pitchFamily="34" charset="0"/>
                <a:cs typeface="Arial" panose="020B0604020202020204" pitchFamily="34" charset="0"/>
              </a:rPr>
              <a:t>Awam</a:t>
            </a:r>
            <a:r>
              <a:rPr lang="en-US" sz="1000" b="1" dirty="0" smtClean="0">
                <a:latin typeface="Arial Narrow" pitchFamily="34" charset="0"/>
                <a:cs typeface="Arial" panose="020B0604020202020204" pitchFamily="34" charset="0"/>
              </a:rPr>
              <a:t>? </a:t>
            </a:r>
            <a:endParaRPr lang="en-US" sz="1000" b="1" dirty="0"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1"/>
          <p:cNvSpPr>
            <a:spLocks noChangeArrowheads="1"/>
          </p:cNvSpPr>
          <p:nvPr/>
        </p:nvSpPr>
        <p:spPr bwMode="auto">
          <a:xfrm>
            <a:off x="4724400" y="2904590"/>
            <a:ext cx="2209800" cy="954107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ctr" anchorCtr="0" compatLnSpc="1">
            <a:spAutoFit/>
          </a:bodyPr>
          <a:lstStyle/>
          <a:p>
            <a:pPr marL="169863" marR="0" lvl="0" indent="-169863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r>
              <a:rPr kumimoji="0" lang="ms-MY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SimSun" panose="02010600030101010101" pitchFamily="2" charset="-122"/>
                <a:cs typeface="Arial" panose="020B0604020202020204" pitchFamily="34" charset="0"/>
              </a:rPr>
              <a:t>Rancangan Tempatan Daerah Kuala Muda 2020 hampir tamat  tempoh perancangan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defTabSz="914400" rtl="0" eaLnBrk="0" fontAlgn="base" latinLnBrk="0" hangingPunct="0">
              <a:buClrTx/>
              <a:buSzTx/>
              <a:buFont typeface="Wingdings" pitchFamily="2" charset="2"/>
              <a:buChar char="ü"/>
            </a:pPr>
            <a:r>
              <a:rPr kumimoji="0" lang="ms-MY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SimSun" panose="02010600030101010101" pitchFamily="2" charset="-122"/>
                <a:cs typeface="Arial" panose="020B0604020202020204" pitchFamily="34" charset="0"/>
              </a:rPr>
              <a:t>Berlaku perubahan ketara dalam corak dan permintaan semasa pasaran dan ekonomi setempat dan nasional ;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defTabSz="914400" rtl="0" eaLnBrk="0" fontAlgn="base" latinLnBrk="0" hangingPunct="0">
              <a:buClrTx/>
              <a:buSzTx/>
              <a:buFont typeface="Wingdings" pitchFamily="2" charset="2"/>
              <a:buChar char="ü"/>
            </a:pPr>
            <a:r>
              <a:rPr kumimoji="0" lang="ms-MY" altLang="zh-CN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Narrow" pitchFamily="34" charset="0"/>
                <a:ea typeface="SimSun" panose="02010600030101010101" pitchFamily="2" charset="-122"/>
                <a:cs typeface="Arial" panose="020B0604020202020204" pitchFamily="34" charset="0"/>
              </a:rPr>
              <a:t>Berlaku perubahan justifikasi, petunjuk dan maklumat unjuran pembangunan yang terdahulu 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7"/>
          <p:cNvSpPr>
            <a:spLocks noChangeArrowheads="1"/>
          </p:cNvSpPr>
          <p:nvPr/>
        </p:nvSpPr>
        <p:spPr bwMode="auto">
          <a:xfrm>
            <a:off x="4800600" y="4193798"/>
            <a:ext cx="2057400" cy="123110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ctr" anchorCtr="0" compatLnSpc="1">
            <a:spAutoFit/>
          </a:bodyPr>
          <a:lstStyle/>
          <a:p>
            <a:pPr marL="169863" marR="0" lvl="0" indent="-169863" algn="l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Memberi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peluang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orang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awam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menyertai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untuk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proses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perancangan</a:t>
            </a:r>
            <a:endParaRPr lang="en-US" altLang="zh-TW" sz="800" dirty="0" smtClean="0">
              <a:solidFill>
                <a:srgbClr val="00000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algn="l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Mendapatkan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sokongan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awam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terhadap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cadangan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Tempatan</a:t>
            </a:r>
            <a:endParaRPr lang="en-US" altLang="zh-TW" sz="800" dirty="0" smtClean="0">
              <a:solidFill>
                <a:srgbClr val="00000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algn="l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Melaksanakan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keperluan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undang-undang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untuk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keadilan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sosial</a:t>
            </a:r>
            <a:endParaRPr lang="en-US" altLang="zh-TW" sz="800" dirty="0" smtClean="0">
              <a:solidFill>
                <a:srgbClr val="00000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algn="l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Menambahbaik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Rancangan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Tempatan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melalui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maklumbalas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en-US" altLang="zh-TW" sz="800" dirty="0" err="1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awam</a:t>
            </a:r>
            <a:r>
              <a:rPr lang="en-US" altLang="zh-TW" sz="800" dirty="0" smtClean="0">
                <a:solidFill>
                  <a:srgbClr val="000000"/>
                </a:solidFill>
                <a:latin typeface="Arial Narrow" pitchFamily="34" charset="0"/>
                <a:cs typeface="Arial" panose="020B0604020202020204" pitchFamily="34" charset="0"/>
              </a:rPr>
              <a:t>.</a:t>
            </a:r>
          </a:p>
          <a:p>
            <a:pPr marL="169863" marR="0" lvl="0" indent="-169863" algn="l" defTabSz="914400" rtl="0" eaLnBrk="1" fontAlgn="base" latinLnBrk="0" hangingPunct="1">
              <a:buClrTx/>
              <a:buSzTx/>
              <a:buFont typeface="Wingdings" pitchFamily="2" charset="2"/>
              <a:buChar char="ü"/>
            </a:pPr>
            <a:endParaRPr kumimoji="0" lang="ms-MY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anose="020B0604020202020204" pitchFamily="34" charset="0"/>
            </a:endParaRPr>
          </a:p>
          <a:p>
            <a:pPr marL="169863" marR="0" lvl="0" indent="-169863" algn="l" defTabSz="914400" rtl="0" eaLnBrk="0" fontAlgn="base" latinLnBrk="0" hangingPunct="0">
              <a:buClrTx/>
              <a:buSzTx/>
            </a:pPr>
            <a:endParaRPr kumimoji="0" lang="en-US" altLang="zh-TW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559051" y="1033790"/>
            <a:ext cx="193674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b="1" dirty="0" smtClean="0"/>
              <a:t>STATISTIK KUALA MUDA 2035</a:t>
            </a:r>
            <a:endParaRPr lang="en-US" sz="1100" b="1" dirty="0"/>
          </a:p>
        </p:txBody>
      </p:sp>
      <p:graphicFrame>
        <p:nvGraphicFramePr>
          <p:cNvPr id="34" name="Table 33"/>
          <p:cNvGraphicFramePr>
            <a:graphicFrameLocks noGrp="1"/>
          </p:cNvGraphicFramePr>
          <p:nvPr/>
        </p:nvGraphicFramePr>
        <p:xfrm>
          <a:off x="2574924" y="1367192"/>
          <a:ext cx="1997076" cy="250703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158876"/>
                <a:gridCol w="411162"/>
                <a:gridCol w="427038"/>
              </a:tblGrid>
              <a:tr h="209576">
                <a:tc rowSpan="2">
                  <a:txBody>
                    <a:bodyPr/>
                    <a:lstStyle/>
                    <a:p>
                      <a:pPr algn="ctr"/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        </a:t>
                      </a:r>
                      <a:r>
                        <a:rPr lang="en-GB" sz="10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Guna</a:t>
                      </a:r>
                      <a:r>
                        <a:rPr lang="en-GB" sz="10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Tanah</a:t>
                      </a:r>
                      <a:endParaRPr lang="en-GB" sz="10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GB" sz="7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Luas</a:t>
                      </a:r>
                      <a:r>
                        <a:rPr lang="en-GB" sz="7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GB" sz="700" b="1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Hektar</a:t>
                      </a:r>
                      <a:r>
                        <a:rPr lang="en-GB" sz="7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)</a:t>
                      </a:r>
                      <a:endParaRPr lang="en-GB" sz="7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/>
                      <a:endParaRPr lang="en-GB" sz="70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09576">
                <a:tc vMerge="1">
                  <a:txBody>
                    <a:bodyPr/>
                    <a:lstStyle/>
                    <a:p>
                      <a:pPr algn="l"/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700" b="1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Arial" panose="020B0604020202020204" pitchFamily="34" charset="0"/>
                        </a:rPr>
                        <a:t>2017</a:t>
                      </a:r>
                      <a:endParaRPr lang="en-GB" sz="700" b="1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7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2035</a:t>
                      </a:r>
                      <a:endParaRPr lang="en-GB" sz="7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Perumahan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6,226.08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20,878.54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Komersial</a:t>
                      </a:r>
                      <a:endParaRPr lang="en-MY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531.33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1,276.89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Industri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1,857.16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3,163.17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Institusi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&amp;                                  </a:t>
                      </a:r>
                      <a:r>
                        <a:rPr lang="en-MY" sz="700" kern="1200" dirty="0" err="1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Kemudahan</a:t>
                      </a:r>
                      <a:r>
                        <a:rPr lang="en-MY" sz="700" kern="12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Masyarakat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2,014.54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3,323.88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Tanah </a:t>
                      </a:r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Lapang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dan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Rekreasi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1,353.61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1,331.53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Pengangkutan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4,873.58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7,229.56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Infrastruktur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dan</a:t>
                      </a:r>
                      <a:r>
                        <a:rPr lang="en-MY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</a:t>
                      </a:r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Utiliti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2,011.10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2,012.28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kern="12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Pertanian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53,981.17</a:t>
                      </a:r>
                      <a:endParaRPr lang="en-GB" sz="700" kern="1200" dirty="0">
                        <a:solidFill>
                          <a:schemeClr val="tx1"/>
                        </a:solidFill>
                        <a:latin typeface="Arial Narrow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37,433.02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Tanah </a:t>
                      </a:r>
                      <a:r>
                        <a:rPr lang="en-MY" sz="7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Kosong</a:t>
                      </a:r>
                      <a:endParaRPr lang="en-GB" sz="70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kern="1200" dirty="0">
                          <a:solidFill>
                            <a:schemeClr val="tx1"/>
                          </a:solidFill>
                          <a:latin typeface="Arial Narrow" pitchFamily="34" charset="0"/>
                          <a:ea typeface="+mn-ea"/>
                          <a:cs typeface="+mn-cs"/>
                        </a:rPr>
                        <a:t>3,800.29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-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Badan</a:t>
                      </a:r>
                      <a:r>
                        <a:rPr lang="en-MY" sz="7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Air</a:t>
                      </a:r>
                      <a:endParaRPr lang="en-GB" sz="70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3,181.38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3,181.38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dirty="0" err="1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Hutan</a:t>
                      </a:r>
                      <a:endParaRPr lang="en-GB" sz="70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12,921.79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12,921.79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dirty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Pantai</a:t>
                      </a:r>
                      <a:endParaRPr lang="en-GB" sz="70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GB" sz="700" u="none" strike="noStrike" dirty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83.35</a:t>
                      </a:r>
                      <a:endParaRPr lang="en-GB" sz="700" b="0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700" dirty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83.35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/>
                      <a:r>
                        <a:rPr lang="en-MY" sz="7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JUMLAH</a:t>
                      </a:r>
                      <a:endParaRPr lang="en-GB" sz="7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700" b="1" i="0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92,835.39</a:t>
                      </a:r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r" fontAlgn="ctr"/>
                      <a:endParaRPr lang="en-US" sz="7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7" name="Table 46"/>
          <p:cNvGraphicFramePr>
            <a:graphicFrameLocks noGrp="1"/>
          </p:cNvGraphicFramePr>
          <p:nvPr/>
        </p:nvGraphicFramePr>
        <p:xfrm>
          <a:off x="2514600" y="4267200"/>
          <a:ext cx="2057400" cy="335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1480"/>
                <a:gridCol w="411480"/>
                <a:gridCol w="411480"/>
                <a:gridCol w="411480"/>
                <a:gridCol w="411480"/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2017</a:t>
                      </a:r>
                      <a:endParaRPr lang="en-GB" sz="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507,700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584,319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662,588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753,034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857,730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8" name="Table 47"/>
          <p:cNvGraphicFramePr>
            <a:graphicFrameLocks noGrp="1"/>
          </p:cNvGraphicFramePr>
          <p:nvPr/>
        </p:nvGraphicFramePr>
        <p:xfrm>
          <a:off x="2514600" y="5029200"/>
          <a:ext cx="2057400" cy="335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1480"/>
                <a:gridCol w="411480"/>
                <a:gridCol w="411480"/>
                <a:gridCol w="411480"/>
                <a:gridCol w="411480"/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2017</a:t>
                      </a:r>
                      <a:endParaRPr lang="en-GB" sz="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4.1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4.0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3.8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3.6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3.4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49" name="Table 48"/>
          <p:cNvGraphicFramePr>
            <a:graphicFrameLocks noGrp="1"/>
          </p:cNvGraphicFramePr>
          <p:nvPr/>
        </p:nvGraphicFramePr>
        <p:xfrm>
          <a:off x="2514600" y="5684520"/>
          <a:ext cx="2057400" cy="335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1480"/>
                <a:gridCol w="411480"/>
                <a:gridCol w="411480"/>
                <a:gridCol w="411480"/>
                <a:gridCol w="411480"/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2017</a:t>
                      </a:r>
                      <a:endParaRPr lang="en-GB" sz="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64.2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65.7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67.2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69.8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72.0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0" name="Table 49"/>
          <p:cNvGraphicFramePr>
            <a:graphicFrameLocks noGrp="1"/>
          </p:cNvGraphicFramePr>
          <p:nvPr/>
        </p:nvGraphicFramePr>
        <p:xfrm>
          <a:off x="2514600" y="6400800"/>
          <a:ext cx="2057400" cy="33528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411480"/>
                <a:gridCol w="411480"/>
                <a:gridCol w="411480"/>
                <a:gridCol w="411480"/>
                <a:gridCol w="411480"/>
              </a:tblGrid>
              <a:tr h="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</a:rPr>
                        <a:t>2017</a:t>
                      </a:r>
                      <a:endParaRPr lang="en-GB" sz="800" b="1" i="0" u="none" strike="noStrike" dirty="0"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2025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2030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1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2035</a:t>
                      </a:r>
                      <a:endParaRPr lang="en-GB" sz="800" b="1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716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160,342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172,469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194,752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MY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Times New Roman" panose="02020603050405020304"/>
                        </a:rPr>
                        <a:t>219,915</a:t>
                      </a: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800" b="0" dirty="0" smtClean="0">
                          <a:solidFill>
                            <a:schemeClr val="tx1"/>
                          </a:solidFill>
                          <a:latin typeface="Arial Narrow" pitchFamily="34" charset="0"/>
                          <a:cs typeface="Arial" panose="020B0604020202020204" pitchFamily="34" charset="0"/>
                        </a:rPr>
                        <a:t>248,328</a:t>
                      </a:r>
                      <a:endParaRPr lang="en-GB" sz="800" b="0" dirty="0">
                        <a:solidFill>
                          <a:schemeClr val="tx1"/>
                        </a:solidFill>
                        <a:latin typeface="Arial Narrow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1" name="Rectangle 50"/>
          <p:cNvSpPr/>
          <p:nvPr/>
        </p:nvSpPr>
        <p:spPr>
          <a:xfrm>
            <a:off x="0" y="783266"/>
            <a:ext cx="2286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Menyediakan Keperluan Perumahan yang Terancang, Berkualiti Dan Mampu Milik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Membangunkan dan Memperkukuhkan Fungsi Pusat Pertumbuhan Desa (PPD)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nn-NO" sz="800" dirty="0" smtClean="0">
                <a:latin typeface="Arial Narrow" pitchFamily="34" charset="0"/>
                <a:cs typeface="Arial" pitchFamily="34" charset="0"/>
              </a:rPr>
              <a:t>Membangunkan Kemudahan Sosial yang Inklusif</a:t>
            </a:r>
            <a:endParaRPr lang="ms-MY" sz="800" dirty="0" smtClean="0">
              <a:latin typeface="Arial Narrow" pitchFamily="34" charset="0"/>
              <a:cs typeface="Arial" pitchFamily="34" charset="0"/>
            </a:endParaRP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Meningkatkan Aksesibiliti Inter dan Intra Daerah Serta Mobiliti di Kawasan Bandar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Membangunkan Pengangkutan Awam yang Berkesambungan dan Efisien</a:t>
            </a:r>
            <a:endParaRPr lang="ms-MY" sz="8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0" y="2147448"/>
            <a:ext cx="24384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Bandar Berdaya Saing Dengan Hierarki dan Fungsi yang Jelas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Integrasi Penggunaan Tanah dan Pusat Transit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Taman Perindustrian Baharu Berkonsepkan Hijau dan Berteknologi Tinggi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Penskalaan Kawasan Industri Sedia Ada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Kawasan Perniagaan yang Tertumpu dan Vibrant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sv-SE" sz="800" dirty="0" smtClean="0">
                <a:latin typeface="Arial Narrow" pitchFamily="34" charset="0"/>
                <a:cs typeface="Arial" pitchFamily="34" charset="0"/>
              </a:rPr>
              <a:t>Meningkatkan Produktiviti Dan Inovasi Sektor Pertanian, Penternakan dan Perikanan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Mempelbagaikan Produk Penghasilan Industri Asas Tani Dan Produk Hasil Laut. 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Mengantarabangsakan Pelancongan Semulajadi dan Warisan Arkeologi 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  <a:cs typeface="Arial" pitchFamily="34" charset="0"/>
              </a:rPr>
              <a:t>Menaiktaraf Produk Pelancongan Tempatan</a:t>
            </a:r>
            <a:endParaRPr lang="ms-MY" sz="800" dirty="0"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0" y="4179475"/>
            <a:ext cx="2438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Penjagaan dan Pengurusan Kualiti Persekitaran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Mengadaptasi Konsep </a:t>
            </a:r>
            <a:r>
              <a:rPr lang="ms-MY" sz="800" i="1" dirty="0" smtClean="0">
                <a:latin typeface="Arial Narrow" pitchFamily="34" charset="0"/>
              </a:rPr>
              <a:t>Smart Environment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Mengukuhkan Pengurusan Kawasan Berisiko Bencana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en-GB" sz="800" dirty="0" err="1" smtClean="0">
                <a:latin typeface="Arial Narrow" pitchFamily="34" charset="0"/>
              </a:rPr>
              <a:t>Mewujudkan</a:t>
            </a:r>
            <a:r>
              <a:rPr lang="en-GB" sz="800" dirty="0" smtClean="0">
                <a:latin typeface="Arial Narrow" pitchFamily="34" charset="0"/>
              </a:rPr>
              <a:t> </a:t>
            </a:r>
            <a:r>
              <a:rPr lang="en-GB" sz="800" dirty="0" err="1" smtClean="0">
                <a:latin typeface="Arial Narrow" pitchFamily="34" charset="0"/>
              </a:rPr>
              <a:t>Identiti</a:t>
            </a:r>
            <a:r>
              <a:rPr lang="en-GB" sz="800" dirty="0" smtClean="0">
                <a:latin typeface="Arial Narrow" pitchFamily="34" charset="0"/>
              </a:rPr>
              <a:t> </a:t>
            </a:r>
            <a:r>
              <a:rPr lang="en-GB" sz="800" dirty="0" err="1" smtClean="0">
                <a:latin typeface="Arial Narrow" pitchFamily="34" charset="0"/>
              </a:rPr>
              <a:t>dan</a:t>
            </a:r>
            <a:r>
              <a:rPr lang="en-GB" sz="800" dirty="0" smtClean="0">
                <a:latin typeface="Arial Narrow" pitchFamily="34" charset="0"/>
              </a:rPr>
              <a:t> </a:t>
            </a:r>
            <a:r>
              <a:rPr lang="en-GB" sz="800" i="1" dirty="0" smtClean="0">
                <a:latin typeface="Arial Narrow" pitchFamily="34" charset="0"/>
              </a:rPr>
              <a:t>Sense of Welcoming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en-US" sz="800" dirty="0" err="1" smtClean="0">
                <a:latin typeface="Arial Narrow" pitchFamily="34" charset="0"/>
              </a:rPr>
              <a:t>Meningkatkan</a:t>
            </a:r>
            <a:r>
              <a:rPr lang="en-US" sz="800" dirty="0" smtClean="0">
                <a:latin typeface="Arial Narrow" pitchFamily="34" charset="0"/>
              </a:rPr>
              <a:t> </a:t>
            </a:r>
            <a:r>
              <a:rPr lang="en-US" sz="800" i="1" dirty="0" smtClean="0">
                <a:latin typeface="Arial Narrow" pitchFamily="34" charset="0"/>
              </a:rPr>
              <a:t>Vibrancy</a:t>
            </a:r>
            <a:r>
              <a:rPr lang="en-US" sz="800" dirty="0" smtClean="0">
                <a:latin typeface="Arial Narrow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</a:rPr>
              <a:t>di</a:t>
            </a:r>
            <a:r>
              <a:rPr lang="en-US" sz="800" dirty="0" smtClean="0">
                <a:latin typeface="Arial Narrow" pitchFamily="34" charset="0"/>
              </a:rPr>
              <a:t> </a:t>
            </a:r>
            <a:r>
              <a:rPr lang="en-US" sz="800" dirty="0" err="1" smtClean="0">
                <a:latin typeface="Arial Narrow" pitchFamily="34" charset="0"/>
              </a:rPr>
              <a:t>Pusat</a:t>
            </a:r>
            <a:r>
              <a:rPr lang="en-US" sz="800" dirty="0" smtClean="0">
                <a:latin typeface="Arial Narrow" pitchFamily="34" charset="0"/>
              </a:rPr>
              <a:t> Bandar Sungai </a:t>
            </a:r>
            <a:r>
              <a:rPr lang="en-US" sz="800" dirty="0" err="1" smtClean="0">
                <a:latin typeface="Arial Narrow" pitchFamily="34" charset="0"/>
              </a:rPr>
              <a:t>Petani</a:t>
            </a:r>
            <a:endParaRPr lang="en-US" sz="800" dirty="0" smtClean="0">
              <a:latin typeface="Arial Narrow" pitchFamily="34" charset="0"/>
            </a:endParaRP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Melaksanakan Program Bandar Selamat Selaras Garis Panduan </a:t>
            </a:r>
            <a:r>
              <a:rPr lang="ms-MY" sz="800" i="1" dirty="0" smtClean="0">
                <a:latin typeface="Arial Narrow" pitchFamily="34" charset="0"/>
              </a:rPr>
              <a:t> CPTED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Menggalakkan Penghijauan, Pengindahan dan Kebersihan Bandar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Membangunkan Kemudahan Gaya Hidup Sihat 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sv-SE" sz="800" dirty="0" smtClean="0">
                <a:latin typeface="Arial Narrow" pitchFamily="34" charset="0"/>
              </a:rPr>
              <a:t>Sistem Pembetungan Secara Bersepadu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sv-SE" sz="800" dirty="0" smtClean="0">
                <a:latin typeface="Arial Narrow" pitchFamily="34" charset="0"/>
              </a:rPr>
              <a:t>Pendekatan 3R dan Teknologi Hijau</a:t>
            </a:r>
            <a:endParaRPr lang="sv-SE" sz="800" dirty="0">
              <a:latin typeface="Arial Narrow" pitchFamily="34" charset="0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0" y="5962471"/>
            <a:ext cx="2438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Penggunaan Tanah Yang Efisien</a:t>
            </a:r>
          </a:p>
          <a:p>
            <a:pPr marL="228600" lvl="0" indent="-228600">
              <a:buFont typeface="+mj-lt"/>
              <a:buAutoNum type="arabicPeriod"/>
              <a:defRPr/>
            </a:pPr>
            <a:r>
              <a:rPr lang="ms-MY" sz="800" dirty="0" smtClean="0">
                <a:latin typeface="Arial Narrow" pitchFamily="34" charset="0"/>
              </a:rPr>
              <a:t>Pengurusan Sumberjaya Semulajadi ; Penjagaan Kepelbagaian Biologikal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Mengurus Sumber Warisan Arkeologi Secara Produktif dan Efisien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Pengurusan Sumber dan Bekalan Air Yang Mampan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Kecekapan Penggunaan Tenaga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Kecekapan Sistem Saliran dan Perparitan</a:t>
            </a:r>
          </a:p>
          <a:p>
            <a:pPr marL="228600" indent="-228600">
              <a:buFont typeface="+mj-lt"/>
              <a:buAutoNum type="arabicPeriod"/>
            </a:pPr>
            <a:r>
              <a:rPr lang="ms-MY" sz="800" dirty="0" smtClean="0">
                <a:latin typeface="Arial Narrow" pitchFamily="34" charset="0"/>
              </a:rPr>
              <a:t>Infrastruktur Digital</a:t>
            </a:r>
            <a:endParaRPr lang="ms-MY" sz="800" dirty="0">
              <a:latin typeface="Arial Narrow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-44740" y="-76200"/>
            <a:ext cx="49215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Hala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Tuju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 Pembangunan Daerah Kuala </a:t>
            </a:r>
            <a:r>
              <a:rPr lang="en-US" sz="2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Muda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unstler Script" pitchFamily="66" charset="0"/>
              </a:rPr>
              <a:t> 2035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unstler Script" pitchFamily="66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 rot="20316601">
            <a:off x="-121480" y="485267"/>
            <a:ext cx="641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Kunstler Script" pitchFamily="66" charset="0"/>
              </a:rPr>
              <a:t>Teras</a:t>
            </a:r>
            <a:r>
              <a:rPr lang="en-US" dirty="0" smtClean="0">
                <a:latin typeface="Kunstler Script" pitchFamily="66" charset="0"/>
              </a:rPr>
              <a:t> 1</a:t>
            </a:r>
            <a:endParaRPr lang="en-US" dirty="0">
              <a:latin typeface="Kunstler Script" pitchFamily="66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 rot="20316601">
            <a:off x="-128997" y="1832275"/>
            <a:ext cx="6639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Kunstler Script" pitchFamily="66" charset="0"/>
              </a:rPr>
              <a:t>Teras</a:t>
            </a:r>
            <a:r>
              <a:rPr lang="en-US" dirty="0" smtClean="0">
                <a:latin typeface="Kunstler Script" pitchFamily="66" charset="0"/>
              </a:rPr>
              <a:t> 2</a:t>
            </a:r>
            <a:endParaRPr lang="en-US" dirty="0">
              <a:latin typeface="Kunstler Script" pitchFamily="66" charset="0"/>
            </a:endParaRPr>
          </a:p>
        </p:txBody>
      </p:sp>
      <p:sp>
        <p:nvSpPr>
          <p:cNvPr id="58" name="TextBox 57"/>
          <p:cNvSpPr txBox="1"/>
          <p:nvPr/>
        </p:nvSpPr>
        <p:spPr>
          <a:xfrm rot="20316601">
            <a:off x="-122770" y="3839821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Kunstler Script" pitchFamily="66" charset="0"/>
              </a:rPr>
              <a:t>Teras</a:t>
            </a:r>
            <a:r>
              <a:rPr lang="en-US" dirty="0" smtClean="0">
                <a:latin typeface="Kunstler Script" pitchFamily="66" charset="0"/>
              </a:rPr>
              <a:t> 3</a:t>
            </a:r>
            <a:endParaRPr lang="en-US" dirty="0">
              <a:latin typeface="Kunstler Script" pitchFamily="66" charset="0"/>
            </a:endParaRPr>
          </a:p>
        </p:txBody>
      </p:sp>
      <p:sp>
        <p:nvSpPr>
          <p:cNvPr id="59" name="TextBox 58"/>
          <p:cNvSpPr txBox="1"/>
          <p:nvPr/>
        </p:nvSpPr>
        <p:spPr>
          <a:xfrm rot="20316601">
            <a:off x="-109880" y="5636722"/>
            <a:ext cx="6559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Kunstler Script" pitchFamily="66" charset="0"/>
              </a:rPr>
              <a:t>Teras</a:t>
            </a:r>
            <a:r>
              <a:rPr lang="en-US" dirty="0" smtClean="0">
                <a:latin typeface="Kunstler Script" pitchFamily="66" charset="0"/>
              </a:rPr>
              <a:t> 4</a:t>
            </a:r>
            <a:endParaRPr lang="en-US" dirty="0">
              <a:latin typeface="Kunstler Script" pitchFamily="66" charset="0"/>
            </a:endParaRPr>
          </a:p>
        </p:txBody>
      </p:sp>
      <p:pic>
        <p:nvPicPr>
          <p:cNvPr id="1026" name="Picture 2" descr="Hasil carian imej untuk ICON PEOPLE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65236" y="3929624"/>
            <a:ext cx="533400" cy="533400"/>
          </a:xfrm>
          <a:prstGeom prst="rect">
            <a:avLst/>
          </a:prstGeom>
          <a:noFill/>
        </p:spPr>
      </p:pic>
      <p:sp>
        <p:nvSpPr>
          <p:cNvPr id="1028" name="AutoShape 4" descr="Hasil carian imej untuk ICON FAMI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Hasil carian imej untuk ICON FAMIL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0" name="Picture 4" descr="Image result for house icon">
            <a:extLst>
              <a:ext uri="{FF2B5EF4-FFF2-40B4-BE49-F238E27FC236}">
                <a16:creationId xmlns="" xmlns:a16="http://schemas.microsoft.com/office/drawing/2014/main" id="{94E61474-0A82-4B3C-A644-09D2D124B7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grayscl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1002" y="5952464"/>
            <a:ext cx="685800" cy="6858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asil carian imej untuk ICON FAMILY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120944" y="4671210"/>
            <a:ext cx="482955" cy="368623"/>
          </a:xfrm>
          <a:prstGeom prst="rect">
            <a:avLst/>
          </a:prstGeom>
          <a:noFill/>
        </p:spPr>
      </p:pic>
      <p:sp>
        <p:nvSpPr>
          <p:cNvPr id="1034" name="AutoShape 10" descr="Hasil carian imej untuk kedah map v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6" name="AutoShape 12" descr="Hasil carian imej untuk kedah map vector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2" name="Picture 6" descr="Related image"/>
          <p:cNvPicPr>
            <a:picLocks noChangeAspect="1" noChangeArrowheads="1"/>
          </p:cNvPicPr>
          <p:nvPr/>
        </p:nvPicPr>
        <p:blipFill>
          <a:blip r:embed="rId8" cstate="print">
            <a:duotone>
              <a:prstClr val="black"/>
              <a:schemeClr val="accent1">
                <a:tint val="45000"/>
                <a:satMod val="400000"/>
              </a:schemeClr>
            </a:duotone>
            <a:lum bright="-30000"/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20415" t="14341" r="21318" b="20859"/>
          <a:stretch>
            <a:fillRect/>
          </a:stretch>
        </p:blipFill>
        <p:spPr bwMode="auto">
          <a:xfrm>
            <a:off x="2531060" y="1343555"/>
            <a:ext cx="403429" cy="448666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3" name="Straight Connector 62"/>
          <p:cNvCxnSpPr/>
          <p:nvPr/>
        </p:nvCxnSpPr>
        <p:spPr>
          <a:xfrm flipV="1">
            <a:off x="4581525" y="5200650"/>
            <a:ext cx="228600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2417</TotalTime>
  <Words>769</Words>
  <Application>Microsoft Office PowerPoint</Application>
  <PresentationFormat>A4 Paper (210x297 mm)</PresentationFormat>
  <Paragraphs>232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azliza</dc:creator>
  <cp:lastModifiedBy>jordan</cp:lastModifiedBy>
  <cp:revision>16</cp:revision>
  <dcterms:created xsi:type="dcterms:W3CDTF">2019-02-20T03:48:50Z</dcterms:created>
  <dcterms:modified xsi:type="dcterms:W3CDTF">2019-03-27T07:01:10Z</dcterms:modified>
</cp:coreProperties>
</file>